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69" r:id="rId6"/>
    <p:sldId id="259" r:id="rId7"/>
    <p:sldId id="272" r:id="rId8"/>
    <p:sldId id="275" r:id="rId9"/>
    <p:sldId id="273" r:id="rId10"/>
    <p:sldId id="274" r:id="rId11"/>
    <p:sldId id="262" r:id="rId12"/>
    <p:sldId id="263" r:id="rId13"/>
    <p:sldId id="279" r:id="rId14"/>
    <p:sldId id="264" r:id="rId15"/>
    <p:sldId id="276" r:id="rId16"/>
    <p:sldId id="278" r:id="rId17"/>
    <p:sldId id="268" r:id="rId18"/>
    <p:sldId id="277" r:id="rId19"/>
    <p:sldId id="261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3645" autoAdjust="0"/>
  </p:normalViewPr>
  <p:slideViewPr>
    <p:cSldViewPr snapToGrid="0">
      <p:cViewPr varScale="1">
        <p:scale>
          <a:sx n="152" d="100"/>
          <a:sy n="152" d="100"/>
        </p:scale>
        <p:origin x="61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B766C-E118-4E48-9C95-8C2930AE0E9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40D9-DE02-497D-9861-60257A4B8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1: 40s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everyone, we are the medical team.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Violence against healthcare is becoming a common topic since COVID.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may think about Luigi, but today we'll focus on those happened in hospitals.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we’ll analyze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where, when, and why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violence happens, and most importantly, how to mitigate it.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isn’t just about numbers; it’s about protecting people who save others. So let’s begin.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3FF2-D883-8DFB-0C38-8F012464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9D831-F20B-1CED-7256-6D85D5D9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32DE7-E1A4-1BEC-F351-D4B1262D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11: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last is the moon phase, which rejects the idea of ‘lunatic’.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summary so far: if you are a nurse working on Thursday in October when its 50F outside, may be consider taking a PTO?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E612C-C892-52FC-5B2A-3BAA774E5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12: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let’s focus on the location: people in clinical units like ED/ER are definitely living in a hard time, suffering more physical and verbal abuse.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let’s step onto a more advanced level.</a:t>
            </a:r>
          </a:p>
          <a:p>
            <a:pPr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---------3.5 min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15: 50s</a:t>
            </a:r>
            <a:endParaRPr lang="en-US" sz="2800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applied semantic analysis to process contributing factors and descriptions.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BERTopic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was used to group similar descriptions into themes.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topic model was actually inspired by the showcase yesterday, in which one project used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ClinicalBERT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medical prediction.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we created a correlation matrix to see how variables related to each other, which will be shown in a second.</a:t>
            </a:r>
            <a:endParaRPr lang="en-US" sz="2800" b="0" dirty="0">
              <a:effectLst/>
            </a:endParaRPr>
          </a:p>
          <a:p>
            <a:pPr rtl="0">
              <a:buNone/>
            </a:pP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combining topics in binary flags with structured data, we are ready for the next level.</a:t>
            </a:r>
            <a:endParaRPr lang="en-US" sz="2800" b="0" dirty="0">
              <a:effectLst/>
            </a:endParaRPr>
          </a:p>
          <a:p>
            <a:pPr>
              <a:buNone/>
            </a:pPr>
            <a:br>
              <a:rPr lang="en-US" sz="28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25F5-ADA2-53FB-3E78-7AF9CE01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6402-20C2-87B4-9194-624598F6F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30293-B97E-C9B8-9796-C691184BD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A218-4B15-8670-218A-1884D7E79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4204-FED8-2BC3-7107-179B8F6A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61743-885B-52EC-5C81-655360F1D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FE334-0F75-92C9-1AF3-AC16A4D04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17: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focus on the severity column.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`aggressor` feature is the strongest predictor.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Certain types of violence might be associated with lower severity, same for the role of a person involved and higher temperature.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features (like `location`, `day`, `month`, `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day_of_week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`, `Moon Phase`, `topic`) show very weak correlations, which probably don’t significantly influence our target in a linear way.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2E3D-D25D-6EE7-3D28-25C72885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18: 50s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Eventually, we combine the semantic result with other structured data and run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a little concern, as we noticed the data is not balanced.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a result, the overall success rate is 78%.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model performs well at spotting "None" (Class 0), with 91% Precision.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class 1 to 3 which represent moderate / mild / severe, the low F1 score means the model struggles with detecting them.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likely caused by class imbalance issues as we mentioned earlier.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A2C7-6AF9-CA14-9668-86D4F5AC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69CDC-F75C-63D5-329F-876F17071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66818-9825-024D-8EE0-095A1074A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19: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`Aggressor`, `Violence Type` and `text` are the most important factors for model prediction, so definitely keep those fields in the violence report form.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92812-1F7A-B6BB-912C-305A1D1A6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83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20: 20s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we can finally answer the question: why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these two pie charts, we’ve successfully identified `communication`, `mental health challenges`, and `resource limitations` as major root causes.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21: 40s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summary, we were able to answer most questions from our stakeholders.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Nurses are the most-impacted healthcare professions, and clinical units suffer a higher violence rate.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root causes include communication breakdowns, mental health challenges, and resource limitations.</a:t>
            </a:r>
          </a:p>
          <a:p>
            <a:pPr rtl="0">
              <a:spcBef>
                <a:spcPts val="1000"/>
              </a:spcBef>
              <a:buNone/>
            </a:pP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propose three recommendations: staff training, mental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support,and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resource allocation. </a:t>
            </a:r>
            <a:endParaRPr lang="en-US" b="0" dirty="0">
              <a:effectLst/>
            </a:endParaRPr>
          </a:p>
          <a:p>
            <a:pPr rtl="0">
              <a:buNone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--------------------------------------</a:t>
            </a: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Policy details: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Conflict resolution training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Have psychiatric nurses or social workers available in: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Emergency departments,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Geriatric wards,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Behavioral health floors.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Promote real-time intervention instead of reactive response.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Boost Staffing and Resource Allocation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Increase **staffing ratios** especially during peak hours and in psychiatric-adjacent units.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Provide **on-demand security** for vulnerable staff (e.g., overnight shifts, lone workers).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91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22: 30s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this is not the end.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terms of future data analysis, we can consider SMOTE for oversampling rare classes.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in the real world, it’s also important to support those impacted people and to build a safer workplace.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We’d like to thank the instructor and the previous two medical groups for sharing their brilliant insights. 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open for questions now.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2: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introduction about our workflow: we started by merging the given 9 datasets, clean and map into number, performing ML and semantic analysis, then combine for results.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https://edition.pagesuite.com/popovers/dynamic_article_popover.aspx?artguid=621e2c49-cc12-4c9d-ae5a-256f585eb81e&amp;appcode=BOSGLO&amp;eguid=a36d36f8-c987-4b93-81a1-d378a73f20d7&amp;pnum=106#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3: 25s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Across the dataset, we spotted 1517 valid cases since last year. (which is surprising to me given we are in Maine)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we will predict severity, identifying high-risk roles/locations, and extracting hidden themes from descriptions.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4: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begin with, let’s ask a quick question: who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dunnit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can see, over 80% of violence is done by patients.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(Inpatient: stay overnight in a hospital for treatment; outpatient: without staying overnight)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7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68C0-568F-3533-9A66-26BCB429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76A84-A1E0-B44F-81CF-C8E29B119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B9D80-FBB5-1E46-553E-FFAC5D2E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5: 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unfortunately, nurses are the most impacted healthcare professions.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r>
              <a:rPr lang="en-US" dirty="0"/>
              <a:t>Answer Text Q3: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Which healthcare professions are most impacted by violence?</a:t>
            </a:r>
          </a:p>
          <a:p>
            <a:endParaRPr lang="en-US" b="0" i="0" dirty="0"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Mention the difficulty of processing those data, as multiple role are filled in one field, so we have to use regex to separate them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9942-CB14-8907-350C-D03EDE2E3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5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6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leads to the next question, when those violence is more likely to happen?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hospital shows a different pattern in terms of months, 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2FBE-D0D4-23A0-97BD-B41A907C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3BD15-F582-F101-EA57-606D2CF3E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80DE3-7FA4-1B7B-3C1D-73EBB0DF0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8: 10s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we combine them together, we can spot a higher tendency at business days.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EFE4-BFBC-3A29-3B0F-DE27357C8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3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8F52-8F95-813C-DFB6-A9B24D2B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F6358-2BBB-3BCF-ED72-3F75D77E2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B39FF-459D-0748-F1C5-E61760C5B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9: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take a closer look at the specific time, as one dataset provides it. It seems that violence maybe more likely to occur in the morning. </a:t>
            </a:r>
          </a:p>
          <a:p>
            <a:pPr rtl="0">
              <a:buNone/>
            </a:pP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(It is less reliable due to data size and report routine.)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C3F6-D78C-F86D-2DC2-647CAD2A8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AA20-B1B2-A90E-B2C3-C1AE7DF8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2582F-8B1E-07BE-F2DB-B25E0AB08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42BF2-8829-87A9-B1E3-9CCD8138B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Slide 10: 15s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checked the weather pattern. </a:t>
            </a:r>
            <a:endParaRPr lang="en-US" b="0" dirty="0">
              <a:effectLst/>
            </a:endParaRPr>
          </a:p>
          <a:p>
            <a:pPr rtl="0"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 fact about this part: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used concurrency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lru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caching to accelerate the weather checking process, so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LeetCode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did work!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--------------------------------------</a:t>
            </a:r>
          </a:p>
          <a:p>
            <a:pPr>
              <a:buNone/>
            </a:pPr>
            <a:endParaRPr lang="en-US" dirty="0"/>
          </a:p>
          <a:p>
            <a:pPr marL="228600" indent="-228600">
              <a:buAutoNum type="arabicPeriod" startAt="2"/>
            </a:pPr>
            <a:r>
              <a:rPr lang="en-US" dirty="0"/>
              <a:t>**"Rainy Day Blues"** – A colloquial term for feeling down or irritable due to prolonged rain or gloomy weather.3.  **"Seasonal Affective Disorder (SAD)" ** (in some cases) – Though SAD is primarily linked to lack of sunlight in winter, extreme weather can similarly affect mood.</a:t>
            </a:r>
          </a:p>
          <a:p>
            <a:pPr marL="0" indent="0">
              <a:buNone/>
            </a:pPr>
            <a:r>
              <a:rPr lang="en-US" dirty="0"/>
              <a:t>Explain why we want to analyze this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F4910-1034-7B5A-A056-45E0773BB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640D9-DE02-497D-9861-60257A4B8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5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B048-8036-2D8A-5D78-D3B20351C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C425F-51CF-E9CD-3845-844BBDC4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EF80D-80ED-C10C-1F00-7F46378A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9B78-988D-E14F-5D1A-C01434C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F5FEC-509C-E3F2-2A6D-5DC71CA5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7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6D21-C158-39E0-642F-0DE5BC4F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DC15C-6216-2A32-BE18-DD15ED28B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E58-9C91-41F9-E11A-6316859D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D9F8-5CC4-60F4-4599-F5A4F410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9F29-750C-B7C7-BA85-77C6F37C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F5EAC-4EE6-DA95-8C1A-20DF99C07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62B37-6B3C-A18E-473A-E32ACD714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69357-53DC-3BB0-E652-CD3601C1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420F-A019-EFDE-04F7-C3A987D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05BE-CAC6-539E-93A7-24C5CA62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C90A-26BB-278F-D0ED-F911A84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ADCE-4B57-9673-A103-D2DB0825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8BA6-C150-93D2-20C7-58FF86DE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BB3E-EF33-AC3F-B48F-E310794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BE16-858E-99C3-5071-27EF6566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1A41-BAE0-410A-EF35-73E58D2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B4921-BC3A-1430-3ACD-A86C27EC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D5D6-12C8-308B-F379-0E2777A9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4C52-9E35-4939-FCB5-DD3C2039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2CC16-CD87-8210-2152-16AF0824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9B7F-847B-03A3-50E9-E16EFEA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4451-D125-18ED-7A11-5CFE4E6AC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35CBC-B7E9-7A09-DE2D-17D7CCEEF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71F5-4CDE-6F6D-62D3-A7B5B9B7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3FE9-43F4-F704-71FE-04F35228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79619-512C-BEC6-4AA9-E47DAC21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1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362-2864-068C-3E88-15D13D5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E9F7-32C4-B0E0-4C10-68D9D0B72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E8B5A-7A50-0D94-9C7E-60AA3CBB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B5655-7BF0-B6B5-3D67-FCFF9B333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C6083-43DE-550F-7F60-FA45E506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3CD9E-FFD7-C678-A89D-4A7466FC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EBE1D-E5F3-E1DD-1D9B-30E3A9D2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A2CE6-9780-F658-AC6F-41ABA376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3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E43E-F56A-0D3E-2149-F0DC66E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A879E-1397-EFF0-8C9E-AFB1F3A2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B87B-B013-2A43-A019-D3817400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26707-086F-4AD5-0C48-2BC2837E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7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FDF85-226F-493B-A587-414DEA87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37596-ACA5-4673-74FA-267C3659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A653-836D-5725-89AE-F786A455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5719-A6FC-1968-3DBA-8AD0A3A1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1FF9-9BF3-F155-9991-68ED574C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A822F-2991-C315-5AE2-28DEE4E3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93870-7E0E-75A5-4E16-0A8A3DB7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A799-2A37-94BE-2A2F-42157934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DA6A-2635-F1C2-93E0-9F46EEE2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7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6180-ABD6-D49D-4605-7E0ACF5D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5F366-0D90-501A-064B-DCB5D59A1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6E5C5-CA9F-B2FC-66F6-10A5CEE6D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5120-B45A-B865-DEE3-43FC1DC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31D4D-D94E-D59A-2E80-C2EB0BDC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2328-A4BE-50B5-60E7-F34AEF72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C2306-DA8F-5ECF-EFFE-00C0CF47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0BA2-8C80-F51A-B780-F5016F0E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E8706-8AEF-AF26-97F6-5AA6A7B32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E501CA-94B7-40D1-8562-EA41A15AD6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7AED-DA3A-2356-7E8C-506AEF404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18A34-95A7-CE8F-124D-4856D143D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01D3-2281-4976-AC81-2ED93DB53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7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5.png"/><Relationship Id="rId4" Type="http://schemas.microsoft.com/office/2007/relationships/hdphoto" Target="../media/hdphoto8.wdp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DD9A1B-23F2-4443-B0D4-00FF72D27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A69CBB-DA63-440A-B853-88D42A6F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60" y="873720"/>
            <a:ext cx="10534650" cy="4962109"/>
          </a:xfrm>
          <a:custGeom>
            <a:avLst/>
            <a:gdLst>
              <a:gd name="connsiteX0" fmla="*/ 6180200 w 10534650"/>
              <a:gd name="connsiteY0" fmla="*/ 4801197 h 4962109"/>
              <a:gd name="connsiteX1" fmla="*/ 6147637 w 10534650"/>
              <a:gd name="connsiteY1" fmla="*/ 4805291 h 4962109"/>
              <a:gd name="connsiteX2" fmla="*/ 6164640 w 10534650"/>
              <a:gd name="connsiteY2" fmla="*/ 4804893 h 4962109"/>
              <a:gd name="connsiteX3" fmla="*/ 6180200 w 10534650"/>
              <a:gd name="connsiteY3" fmla="*/ 4801197 h 4962109"/>
              <a:gd name="connsiteX4" fmla="*/ 5969537 w 10534650"/>
              <a:gd name="connsiteY4" fmla="*/ 4731750 h 4962109"/>
              <a:gd name="connsiteX5" fmla="*/ 5980870 w 10534650"/>
              <a:gd name="connsiteY5" fmla="*/ 4743324 h 4962109"/>
              <a:gd name="connsiteX6" fmla="*/ 5980870 w 10534650"/>
              <a:gd name="connsiteY6" fmla="*/ 4743323 h 4962109"/>
              <a:gd name="connsiteX7" fmla="*/ 6712815 w 10534650"/>
              <a:gd name="connsiteY7" fmla="*/ 4676908 h 4962109"/>
              <a:gd name="connsiteX8" fmla="*/ 6712815 w 10534650"/>
              <a:gd name="connsiteY8" fmla="*/ 4676909 h 4962109"/>
              <a:gd name="connsiteX9" fmla="*/ 6734605 w 10534650"/>
              <a:gd name="connsiteY9" fmla="*/ 4700281 h 4962109"/>
              <a:gd name="connsiteX10" fmla="*/ 6712815 w 10534650"/>
              <a:gd name="connsiteY10" fmla="*/ 4676908 h 4962109"/>
              <a:gd name="connsiteX11" fmla="*/ 5236566 w 10534650"/>
              <a:gd name="connsiteY11" fmla="*/ 4571169 h 4962109"/>
              <a:gd name="connsiteX12" fmla="*/ 5264294 w 10534650"/>
              <a:gd name="connsiteY12" fmla="*/ 4579674 h 4962109"/>
              <a:gd name="connsiteX13" fmla="*/ 5280204 w 10534650"/>
              <a:gd name="connsiteY13" fmla="*/ 4586908 h 4962109"/>
              <a:gd name="connsiteX14" fmla="*/ 5280336 w 10534650"/>
              <a:gd name="connsiteY14" fmla="*/ 4586967 h 4962109"/>
              <a:gd name="connsiteX15" fmla="*/ 5294396 w 10534650"/>
              <a:gd name="connsiteY15" fmla="*/ 4593609 h 4962109"/>
              <a:gd name="connsiteX16" fmla="*/ 5296104 w 10534650"/>
              <a:gd name="connsiteY16" fmla="*/ 4594130 h 4962109"/>
              <a:gd name="connsiteX17" fmla="*/ 5301566 w 10534650"/>
              <a:gd name="connsiteY17" fmla="*/ 4596610 h 4962109"/>
              <a:gd name="connsiteX18" fmla="*/ 5323749 w 10534650"/>
              <a:gd name="connsiteY18" fmla="*/ 4602562 h 4962109"/>
              <a:gd name="connsiteX19" fmla="*/ 5296104 w 10534650"/>
              <a:gd name="connsiteY19" fmla="*/ 4594130 h 4962109"/>
              <a:gd name="connsiteX20" fmla="*/ 5280336 w 10534650"/>
              <a:gd name="connsiteY20" fmla="*/ 4586967 h 4962109"/>
              <a:gd name="connsiteX21" fmla="*/ 5266003 w 10534650"/>
              <a:gd name="connsiteY21" fmla="*/ 4580197 h 4962109"/>
              <a:gd name="connsiteX22" fmla="*/ 5264294 w 10534650"/>
              <a:gd name="connsiteY22" fmla="*/ 4579674 h 4962109"/>
              <a:gd name="connsiteX23" fmla="*/ 5258823 w 10534650"/>
              <a:gd name="connsiteY23" fmla="*/ 4577184 h 4962109"/>
              <a:gd name="connsiteX24" fmla="*/ 5236566 w 10534650"/>
              <a:gd name="connsiteY24" fmla="*/ 4571169 h 4962109"/>
              <a:gd name="connsiteX25" fmla="*/ 5514391 w 10534650"/>
              <a:gd name="connsiteY25" fmla="*/ 4562409 h 4962109"/>
              <a:gd name="connsiteX26" fmla="*/ 5571581 w 10534650"/>
              <a:gd name="connsiteY26" fmla="*/ 4569638 h 4962109"/>
              <a:gd name="connsiteX27" fmla="*/ 5542458 w 10534650"/>
              <a:gd name="connsiteY27" fmla="*/ 4562909 h 4962109"/>
              <a:gd name="connsiteX28" fmla="*/ 5514391 w 10534650"/>
              <a:gd name="connsiteY28" fmla="*/ 4562409 h 4962109"/>
              <a:gd name="connsiteX29" fmla="*/ 3097094 w 10534650"/>
              <a:gd name="connsiteY29" fmla="*/ 4429045 h 4962109"/>
              <a:gd name="connsiteX30" fmla="*/ 3088347 w 10534650"/>
              <a:gd name="connsiteY30" fmla="*/ 4439791 h 4962109"/>
              <a:gd name="connsiteX31" fmla="*/ 3072652 w 10534650"/>
              <a:gd name="connsiteY31" fmla="*/ 4457084 h 4962109"/>
              <a:gd name="connsiteX32" fmla="*/ 3053825 w 10534650"/>
              <a:gd name="connsiteY32" fmla="*/ 4465207 h 4962109"/>
              <a:gd name="connsiteX33" fmla="*/ 3088348 w 10534650"/>
              <a:gd name="connsiteY33" fmla="*/ 4439791 h 4962109"/>
              <a:gd name="connsiteX34" fmla="*/ 4090071 w 10534650"/>
              <a:gd name="connsiteY34" fmla="*/ 4402823 h 4962109"/>
              <a:gd name="connsiteX35" fmla="*/ 4105672 w 10534650"/>
              <a:gd name="connsiteY35" fmla="*/ 4404644 h 4962109"/>
              <a:gd name="connsiteX36" fmla="*/ 4121173 w 10534650"/>
              <a:gd name="connsiteY36" fmla="*/ 4414076 h 4962109"/>
              <a:gd name="connsiteX37" fmla="*/ 4105673 w 10534650"/>
              <a:gd name="connsiteY37" fmla="*/ 4404644 h 4962109"/>
              <a:gd name="connsiteX38" fmla="*/ 4105672 w 10534650"/>
              <a:gd name="connsiteY38" fmla="*/ 4404644 h 4962109"/>
              <a:gd name="connsiteX39" fmla="*/ 4105672 w 10534650"/>
              <a:gd name="connsiteY39" fmla="*/ 4404644 h 4962109"/>
              <a:gd name="connsiteX40" fmla="*/ 4090071 w 10534650"/>
              <a:gd name="connsiteY40" fmla="*/ 4402823 h 4962109"/>
              <a:gd name="connsiteX41" fmla="*/ 3874703 w 10534650"/>
              <a:gd name="connsiteY41" fmla="*/ 4390456 h 4962109"/>
              <a:gd name="connsiteX42" fmla="*/ 3921126 w 10534650"/>
              <a:gd name="connsiteY42" fmla="*/ 4417222 h 4962109"/>
              <a:gd name="connsiteX43" fmla="*/ 3896594 w 10534650"/>
              <a:gd name="connsiteY43" fmla="*/ 4409211 h 4962109"/>
              <a:gd name="connsiteX44" fmla="*/ 3874703 w 10534650"/>
              <a:gd name="connsiteY44" fmla="*/ 4390456 h 4962109"/>
              <a:gd name="connsiteX45" fmla="*/ 7873706 w 10534650"/>
              <a:gd name="connsiteY45" fmla="*/ 4301238 h 4962109"/>
              <a:gd name="connsiteX46" fmla="*/ 7892206 w 10534650"/>
              <a:gd name="connsiteY46" fmla="*/ 4317039 h 4962109"/>
              <a:gd name="connsiteX47" fmla="*/ 7899880 w 10534650"/>
              <a:gd name="connsiteY47" fmla="*/ 4320773 h 4962109"/>
              <a:gd name="connsiteX48" fmla="*/ 7892205 w 10534650"/>
              <a:gd name="connsiteY48" fmla="*/ 4317038 h 4962109"/>
              <a:gd name="connsiteX49" fmla="*/ 7873706 w 10534650"/>
              <a:gd name="connsiteY49" fmla="*/ 4301238 h 4962109"/>
              <a:gd name="connsiteX50" fmla="*/ 1456506 w 10534650"/>
              <a:gd name="connsiteY50" fmla="*/ 3863438 h 4962109"/>
              <a:gd name="connsiteX51" fmla="*/ 1442667 w 10534650"/>
              <a:gd name="connsiteY51" fmla="*/ 3867764 h 4962109"/>
              <a:gd name="connsiteX52" fmla="*/ 1397372 w 10534650"/>
              <a:gd name="connsiteY52" fmla="*/ 3890362 h 4962109"/>
              <a:gd name="connsiteX53" fmla="*/ 1442668 w 10534650"/>
              <a:gd name="connsiteY53" fmla="*/ 3867764 h 4962109"/>
              <a:gd name="connsiteX54" fmla="*/ 1071905 w 10534650"/>
              <a:gd name="connsiteY54" fmla="*/ 3816123 h 4962109"/>
              <a:gd name="connsiteX55" fmla="*/ 1062478 w 10534650"/>
              <a:gd name="connsiteY55" fmla="*/ 3818725 h 4962109"/>
              <a:gd name="connsiteX56" fmla="*/ 1022563 w 10534650"/>
              <a:gd name="connsiteY56" fmla="*/ 3825445 h 4962109"/>
              <a:gd name="connsiteX57" fmla="*/ 1062480 w 10534650"/>
              <a:gd name="connsiteY57" fmla="*/ 3818725 h 4962109"/>
              <a:gd name="connsiteX58" fmla="*/ 1209869 w 10534650"/>
              <a:gd name="connsiteY58" fmla="*/ 3815014 h 4962109"/>
              <a:gd name="connsiteX59" fmla="*/ 1257364 w 10534650"/>
              <a:gd name="connsiteY59" fmla="*/ 3832567 h 4962109"/>
              <a:gd name="connsiteX60" fmla="*/ 1209869 w 10534650"/>
              <a:gd name="connsiteY60" fmla="*/ 3815014 h 4962109"/>
              <a:gd name="connsiteX61" fmla="*/ 0 w 10534650"/>
              <a:gd name="connsiteY61" fmla="*/ 0 h 4962109"/>
              <a:gd name="connsiteX62" fmla="*/ 10534650 w 10534650"/>
              <a:gd name="connsiteY62" fmla="*/ 0 h 4962109"/>
              <a:gd name="connsiteX63" fmla="*/ 10534650 w 10534650"/>
              <a:gd name="connsiteY63" fmla="*/ 3353931 h 4962109"/>
              <a:gd name="connsiteX64" fmla="*/ 10495227 w 10534650"/>
              <a:gd name="connsiteY64" fmla="*/ 3401247 h 4962109"/>
              <a:gd name="connsiteX65" fmla="*/ 10463118 w 10534650"/>
              <a:gd name="connsiteY65" fmla="*/ 3434133 h 4962109"/>
              <a:gd name="connsiteX66" fmla="*/ 10378879 w 10534650"/>
              <a:gd name="connsiteY66" fmla="*/ 3472380 h 4962109"/>
              <a:gd name="connsiteX67" fmla="*/ 10304799 w 10534650"/>
              <a:gd name="connsiteY67" fmla="*/ 3500370 h 4962109"/>
              <a:gd name="connsiteX68" fmla="*/ 10250242 w 10534650"/>
              <a:gd name="connsiteY68" fmla="*/ 3533216 h 4962109"/>
              <a:gd name="connsiteX69" fmla="*/ 10204013 w 10534650"/>
              <a:gd name="connsiteY69" fmla="*/ 3563655 h 4962109"/>
              <a:gd name="connsiteX70" fmla="*/ 10098588 w 10534650"/>
              <a:gd name="connsiteY70" fmla="*/ 3643324 h 4962109"/>
              <a:gd name="connsiteX71" fmla="*/ 9983369 w 10534650"/>
              <a:gd name="connsiteY71" fmla="*/ 3708784 h 4962109"/>
              <a:gd name="connsiteX72" fmla="*/ 9888637 w 10534650"/>
              <a:gd name="connsiteY72" fmla="*/ 3792146 h 4962109"/>
              <a:gd name="connsiteX73" fmla="*/ 9848780 w 10534650"/>
              <a:gd name="connsiteY73" fmla="*/ 3838049 h 4962109"/>
              <a:gd name="connsiteX74" fmla="*/ 9769701 w 10534650"/>
              <a:gd name="connsiteY74" fmla="*/ 3865885 h 4962109"/>
              <a:gd name="connsiteX75" fmla="*/ 9682888 w 10534650"/>
              <a:gd name="connsiteY75" fmla="*/ 3911938 h 4962109"/>
              <a:gd name="connsiteX76" fmla="*/ 9620297 w 10534650"/>
              <a:gd name="connsiteY76" fmla="*/ 3959262 h 4962109"/>
              <a:gd name="connsiteX77" fmla="*/ 9572344 w 10534650"/>
              <a:gd name="connsiteY77" fmla="*/ 3990515 h 4962109"/>
              <a:gd name="connsiteX78" fmla="*/ 9505537 w 10534650"/>
              <a:gd name="connsiteY78" fmla="*/ 4020672 h 4962109"/>
              <a:gd name="connsiteX79" fmla="*/ 9437819 w 10534650"/>
              <a:gd name="connsiteY79" fmla="*/ 4061525 h 4962109"/>
              <a:gd name="connsiteX80" fmla="*/ 9404527 w 10534650"/>
              <a:gd name="connsiteY80" fmla="*/ 4087281 h 4962109"/>
              <a:gd name="connsiteX81" fmla="*/ 9340611 w 10534650"/>
              <a:gd name="connsiteY81" fmla="*/ 4129506 h 4962109"/>
              <a:gd name="connsiteX82" fmla="*/ 9275062 w 10534650"/>
              <a:gd name="connsiteY82" fmla="*/ 4168468 h 4962109"/>
              <a:gd name="connsiteX83" fmla="*/ 9154049 w 10534650"/>
              <a:gd name="connsiteY83" fmla="*/ 4209968 h 4962109"/>
              <a:gd name="connsiteX84" fmla="*/ 9041981 w 10534650"/>
              <a:gd name="connsiteY84" fmla="*/ 4275454 h 4962109"/>
              <a:gd name="connsiteX85" fmla="*/ 8953407 w 10534650"/>
              <a:gd name="connsiteY85" fmla="*/ 4322870 h 4962109"/>
              <a:gd name="connsiteX86" fmla="*/ 8901537 w 10534650"/>
              <a:gd name="connsiteY86" fmla="*/ 4354413 h 4962109"/>
              <a:gd name="connsiteX87" fmla="*/ 8805370 w 10534650"/>
              <a:gd name="connsiteY87" fmla="*/ 4426175 h 4962109"/>
              <a:gd name="connsiteX88" fmla="*/ 8658874 w 10534650"/>
              <a:gd name="connsiteY88" fmla="*/ 4498599 h 4962109"/>
              <a:gd name="connsiteX89" fmla="*/ 8570718 w 10534650"/>
              <a:gd name="connsiteY89" fmla="*/ 4537136 h 4962109"/>
              <a:gd name="connsiteX90" fmla="*/ 8382959 w 10534650"/>
              <a:gd name="connsiteY90" fmla="*/ 4591539 h 4962109"/>
              <a:gd name="connsiteX91" fmla="*/ 8322237 w 10534650"/>
              <a:gd name="connsiteY91" fmla="*/ 4611347 h 4962109"/>
              <a:gd name="connsiteX92" fmla="*/ 8253574 w 10534650"/>
              <a:gd name="connsiteY92" fmla="*/ 4622451 h 4962109"/>
              <a:gd name="connsiteX93" fmla="*/ 8142452 w 10534650"/>
              <a:gd name="connsiteY93" fmla="*/ 4652191 h 4962109"/>
              <a:gd name="connsiteX94" fmla="*/ 7926082 w 10534650"/>
              <a:gd name="connsiteY94" fmla="*/ 4701680 h 4962109"/>
              <a:gd name="connsiteX95" fmla="*/ 7878875 w 10534650"/>
              <a:gd name="connsiteY95" fmla="*/ 4708305 h 4962109"/>
              <a:gd name="connsiteX96" fmla="*/ 7757501 w 10534650"/>
              <a:gd name="connsiteY96" fmla="*/ 4741432 h 4962109"/>
              <a:gd name="connsiteX97" fmla="*/ 7684511 w 10534650"/>
              <a:gd name="connsiteY97" fmla="*/ 4764301 h 4962109"/>
              <a:gd name="connsiteX98" fmla="*/ 7624515 w 10534650"/>
              <a:gd name="connsiteY98" fmla="*/ 4776179 h 4962109"/>
              <a:gd name="connsiteX99" fmla="*/ 7571930 w 10534650"/>
              <a:gd name="connsiteY99" fmla="*/ 4780027 h 4962109"/>
              <a:gd name="connsiteX100" fmla="*/ 7432402 w 10534650"/>
              <a:gd name="connsiteY100" fmla="*/ 4807278 h 4962109"/>
              <a:gd name="connsiteX101" fmla="*/ 7376754 w 10534650"/>
              <a:gd name="connsiteY101" fmla="*/ 4817968 h 4962109"/>
              <a:gd name="connsiteX102" fmla="*/ 7231546 w 10534650"/>
              <a:gd name="connsiteY102" fmla="*/ 4857825 h 4962109"/>
              <a:gd name="connsiteX103" fmla="*/ 7109089 w 10534650"/>
              <a:gd name="connsiteY103" fmla="*/ 4882341 h 4962109"/>
              <a:gd name="connsiteX104" fmla="*/ 7057788 w 10534650"/>
              <a:gd name="connsiteY104" fmla="*/ 4894624 h 4962109"/>
              <a:gd name="connsiteX105" fmla="*/ 6941125 w 10534650"/>
              <a:gd name="connsiteY105" fmla="*/ 4913041 h 4962109"/>
              <a:gd name="connsiteX106" fmla="*/ 6874857 w 10534650"/>
              <a:gd name="connsiteY106" fmla="*/ 4927091 h 4962109"/>
              <a:gd name="connsiteX107" fmla="*/ 6714789 w 10534650"/>
              <a:gd name="connsiteY107" fmla="*/ 4937175 h 4962109"/>
              <a:gd name="connsiteX108" fmla="*/ 6549597 w 10534650"/>
              <a:gd name="connsiteY108" fmla="*/ 4946170 h 4962109"/>
              <a:gd name="connsiteX109" fmla="*/ 6459201 w 10534650"/>
              <a:gd name="connsiteY109" fmla="*/ 4946704 h 4962109"/>
              <a:gd name="connsiteX110" fmla="*/ 6379993 w 10534650"/>
              <a:gd name="connsiteY110" fmla="*/ 4951898 h 4962109"/>
              <a:gd name="connsiteX111" fmla="*/ 6311205 w 10534650"/>
              <a:gd name="connsiteY111" fmla="*/ 4953901 h 4962109"/>
              <a:gd name="connsiteX112" fmla="*/ 6201505 w 10534650"/>
              <a:gd name="connsiteY112" fmla="*/ 4959986 h 4962109"/>
              <a:gd name="connsiteX113" fmla="*/ 6156018 w 10534650"/>
              <a:gd name="connsiteY113" fmla="*/ 4960421 h 4962109"/>
              <a:gd name="connsiteX114" fmla="*/ 6049276 w 10534650"/>
              <a:gd name="connsiteY114" fmla="*/ 4952977 h 4962109"/>
              <a:gd name="connsiteX115" fmla="*/ 6012280 w 10534650"/>
              <a:gd name="connsiteY115" fmla="*/ 4948608 h 4962109"/>
              <a:gd name="connsiteX116" fmla="*/ 5942361 w 10534650"/>
              <a:gd name="connsiteY116" fmla="*/ 4920847 h 4962109"/>
              <a:gd name="connsiteX117" fmla="*/ 5933980 w 10534650"/>
              <a:gd name="connsiteY117" fmla="*/ 4918608 h 4962109"/>
              <a:gd name="connsiteX118" fmla="*/ 5887681 w 10534650"/>
              <a:gd name="connsiteY118" fmla="*/ 4906368 h 4962109"/>
              <a:gd name="connsiteX119" fmla="*/ 5862209 w 10534650"/>
              <a:gd name="connsiteY119" fmla="*/ 4901667 h 4962109"/>
              <a:gd name="connsiteX120" fmla="*/ 5765973 w 10534650"/>
              <a:gd name="connsiteY120" fmla="*/ 4876200 h 4962109"/>
              <a:gd name="connsiteX121" fmla="*/ 5710431 w 10534650"/>
              <a:gd name="connsiteY121" fmla="*/ 4863519 h 4962109"/>
              <a:gd name="connsiteX122" fmla="*/ 5664908 w 10534650"/>
              <a:gd name="connsiteY122" fmla="*/ 4861723 h 4962109"/>
              <a:gd name="connsiteX123" fmla="*/ 5585007 w 10534650"/>
              <a:gd name="connsiteY123" fmla="*/ 4857960 h 4962109"/>
              <a:gd name="connsiteX124" fmla="*/ 5559231 w 10534650"/>
              <a:gd name="connsiteY124" fmla="*/ 4860477 h 4962109"/>
              <a:gd name="connsiteX125" fmla="*/ 5444811 w 10534650"/>
              <a:gd name="connsiteY125" fmla="*/ 4840451 h 4962109"/>
              <a:gd name="connsiteX126" fmla="*/ 5379124 w 10534650"/>
              <a:gd name="connsiteY126" fmla="*/ 4835057 h 4962109"/>
              <a:gd name="connsiteX127" fmla="*/ 5306093 w 10534650"/>
              <a:gd name="connsiteY127" fmla="*/ 4814877 h 4962109"/>
              <a:gd name="connsiteX128" fmla="*/ 5284433 w 10534650"/>
              <a:gd name="connsiteY128" fmla="*/ 4814147 h 4962109"/>
              <a:gd name="connsiteX129" fmla="*/ 5260152 w 10534650"/>
              <a:gd name="connsiteY129" fmla="*/ 4813796 h 4962109"/>
              <a:gd name="connsiteX130" fmla="*/ 5185829 w 10534650"/>
              <a:gd name="connsiteY130" fmla="*/ 4809858 h 4962109"/>
              <a:gd name="connsiteX131" fmla="*/ 5140387 w 10534650"/>
              <a:gd name="connsiteY131" fmla="*/ 4812334 h 4962109"/>
              <a:gd name="connsiteX132" fmla="*/ 5054734 w 10534650"/>
              <a:gd name="connsiteY132" fmla="*/ 4803174 h 4962109"/>
              <a:gd name="connsiteX133" fmla="*/ 5022638 w 10534650"/>
              <a:gd name="connsiteY133" fmla="*/ 4805814 h 4962109"/>
              <a:gd name="connsiteX134" fmla="*/ 4942261 w 10534650"/>
              <a:gd name="connsiteY134" fmla="*/ 4800907 h 4962109"/>
              <a:gd name="connsiteX135" fmla="*/ 4870420 w 10534650"/>
              <a:gd name="connsiteY135" fmla="*/ 4793240 h 4962109"/>
              <a:gd name="connsiteX136" fmla="*/ 4800874 w 10534650"/>
              <a:gd name="connsiteY136" fmla="*/ 4789997 h 4962109"/>
              <a:gd name="connsiteX137" fmla="*/ 4750778 w 10534650"/>
              <a:gd name="connsiteY137" fmla="*/ 4792713 h 4962109"/>
              <a:gd name="connsiteX138" fmla="*/ 4696598 w 10534650"/>
              <a:gd name="connsiteY138" fmla="*/ 4792741 h 4962109"/>
              <a:gd name="connsiteX139" fmla="*/ 4546427 w 10534650"/>
              <a:gd name="connsiteY139" fmla="*/ 4804612 h 4962109"/>
              <a:gd name="connsiteX140" fmla="*/ 4519273 w 10534650"/>
              <a:gd name="connsiteY140" fmla="*/ 4797386 h 4962109"/>
              <a:gd name="connsiteX141" fmla="*/ 4363361 w 10534650"/>
              <a:gd name="connsiteY141" fmla="*/ 4781778 h 4962109"/>
              <a:gd name="connsiteX142" fmla="*/ 4329354 w 10534650"/>
              <a:gd name="connsiteY142" fmla="*/ 4779838 h 4962109"/>
              <a:gd name="connsiteX143" fmla="*/ 4239595 w 10534650"/>
              <a:gd name="connsiteY143" fmla="*/ 4751840 h 4962109"/>
              <a:gd name="connsiteX144" fmla="*/ 4096514 w 10534650"/>
              <a:gd name="connsiteY144" fmla="*/ 4776811 h 4962109"/>
              <a:gd name="connsiteX145" fmla="*/ 3961888 w 10534650"/>
              <a:gd name="connsiteY145" fmla="*/ 4811077 h 4962109"/>
              <a:gd name="connsiteX146" fmla="*/ 3944891 w 10534650"/>
              <a:gd name="connsiteY146" fmla="*/ 4815486 h 4962109"/>
              <a:gd name="connsiteX147" fmla="*/ 3896970 w 10534650"/>
              <a:gd name="connsiteY147" fmla="*/ 4821693 h 4962109"/>
              <a:gd name="connsiteX148" fmla="*/ 3838196 w 10534650"/>
              <a:gd name="connsiteY148" fmla="*/ 4821037 h 4962109"/>
              <a:gd name="connsiteX149" fmla="*/ 3800670 w 10534650"/>
              <a:gd name="connsiteY149" fmla="*/ 4823403 h 4962109"/>
              <a:gd name="connsiteX150" fmla="*/ 3797857 w 10534650"/>
              <a:gd name="connsiteY150" fmla="*/ 4823456 h 4962109"/>
              <a:gd name="connsiteX151" fmla="*/ 3740361 w 10534650"/>
              <a:gd name="connsiteY151" fmla="*/ 4819547 h 4962109"/>
              <a:gd name="connsiteX152" fmla="*/ 3733853 w 10534650"/>
              <a:gd name="connsiteY152" fmla="*/ 4818257 h 4962109"/>
              <a:gd name="connsiteX153" fmla="*/ 3704618 w 10534650"/>
              <a:gd name="connsiteY153" fmla="*/ 4809915 h 4962109"/>
              <a:gd name="connsiteX154" fmla="*/ 3622533 w 10534650"/>
              <a:gd name="connsiteY154" fmla="*/ 4789121 h 4962109"/>
              <a:gd name="connsiteX155" fmla="*/ 3545207 w 10534650"/>
              <a:gd name="connsiteY155" fmla="*/ 4769391 h 4962109"/>
              <a:gd name="connsiteX156" fmla="*/ 3519303 w 10534650"/>
              <a:gd name="connsiteY156" fmla="*/ 4784698 h 4962109"/>
              <a:gd name="connsiteX157" fmla="*/ 3480065 w 10534650"/>
              <a:gd name="connsiteY157" fmla="*/ 4796876 h 4962109"/>
              <a:gd name="connsiteX158" fmla="*/ 3438793 w 10534650"/>
              <a:gd name="connsiteY158" fmla="*/ 4776257 h 4962109"/>
              <a:gd name="connsiteX159" fmla="*/ 3341926 w 10534650"/>
              <a:gd name="connsiteY159" fmla="*/ 4732751 h 4962109"/>
              <a:gd name="connsiteX160" fmla="*/ 3279243 w 10534650"/>
              <a:gd name="connsiteY160" fmla="*/ 4726817 h 4962109"/>
              <a:gd name="connsiteX161" fmla="*/ 3143823 w 10534650"/>
              <a:gd name="connsiteY161" fmla="*/ 4701842 h 4962109"/>
              <a:gd name="connsiteX162" fmla="*/ 3056138 w 10534650"/>
              <a:gd name="connsiteY162" fmla="*/ 4673429 h 4962109"/>
              <a:gd name="connsiteX163" fmla="*/ 2993770 w 10534650"/>
              <a:gd name="connsiteY163" fmla="*/ 4643771 h 4962109"/>
              <a:gd name="connsiteX164" fmla="*/ 2904225 w 10534650"/>
              <a:gd name="connsiteY164" fmla="*/ 4604470 h 4962109"/>
              <a:gd name="connsiteX165" fmla="*/ 2813231 w 10534650"/>
              <a:gd name="connsiteY165" fmla="*/ 4581028 h 4962109"/>
              <a:gd name="connsiteX166" fmla="*/ 2748028 w 10534650"/>
              <a:gd name="connsiteY166" fmla="*/ 4554886 h 4962109"/>
              <a:gd name="connsiteX167" fmla="*/ 2667581 w 10534650"/>
              <a:gd name="connsiteY167" fmla="*/ 4534574 h 4962109"/>
              <a:gd name="connsiteX168" fmla="*/ 2599283 w 10534650"/>
              <a:gd name="connsiteY168" fmla="*/ 4529376 h 4962109"/>
              <a:gd name="connsiteX169" fmla="*/ 2491986 w 10534650"/>
              <a:gd name="connsiteY169" fmla="*/ 4524678 h 4962109"/>
              <a:gd name="connsiteX170" fmla="*/ 2363895 w 10534650"/>
              <a:gd name="connsiteY170" fmla="*/ 4471069 h 4962109"/>
              <a:gd name="connsiteX171" fmla="*/ 2311566 w 10534650"/>
              <a:gd name="connsiteY171" fmla="*/ 4457491 h 4962109"/>
              <a:gd name="connsiteX172" fmla="*/ 2262011 w 10534650"/>
              <a:gd name="connsiteY172" fmla="*/ 4449484 h 4962109"/>
              <a:gd name="connsiteX173" fmla="*/ 2158206 w 10534650"/>
              <a:gd name="connsiteY173" fmla="*/ 4412555 h 4962109"/>
              <a:gd name="connsiteX174" fmla="*/ 2115838 w 10534650"/>
              <a:gd name="connsiteY174" fmla="*/ 4399840 h 4962109"/>
              <a:gd name="connsiteX175" fmla="*/ 2055614 w 10534650"/>
              <a:gd name="connsiteY175" fmla="*/ 4395932 h 4962109"/>
              <a:gd name="connsiteX176" fmla="*/ 1947021 w 10534650"/>
              <a:gd name="connsiteY176" fmla="*/ 4374820 h 4962109"/>
              <a:gd name="connsiteX177" fmla="*/ 1840396 w 10534650"/>
              <a:gd name="connsiteY177" fmla="*/ 4327492 h 4962109"/>
              <a:gd name="connsiteX178" fmla="*/ 1793775 w 10534650"/>
              <a:gd name="connsiteY178" fmla="*/ 4328221 h 4962109"/>
              <a:gd name="connsiteX179" fmla="*/ 1777216 w 10534650"/>
              <a:gd name="connsiteY179" fmla="*/ 4326168 h 4962109"/>
              <a:gd name="connsiteX180" fmla="*/ 1629295 w 10534650"/>
              <a:gd name="connsiteY180" fmla="*/ 4294032 h 4962109"/>
              <a:gd name="connsiteX181" fmla="*/ 1614496 w 10534650"/>
              <a:gd name="connsiteY181" fmla="*/ 4290614 h 4962109"/>
              <a:gd name="connsiteX182" fmla="*/ 1545646 w 10534650"/>
              <a:gd name="connsiteY182" fmla="*/ 4266265 h 4962109"/>
              <a:gd name="connsiteX183" fmla="*/ 1369537 w 10534650"/>
              <a:gd name="connsiteY183" fmla="*/ 4242047 h 4962109"/>
              <a:gd name="connsiteX184" fmla="*/ 1358743 w 10534650"/>
              <a:gd name="connsiteY184" fmla="*/ 4239828 h 4962109"/>
              <a:gd name="connsiteX185" fmla="*/ 1298789 w 10534650"/>
              <a:gd name="connsiteY185" fmla="*/ 4245587 h 4962109"/>
              <a:gd name="connsiteX186" fmla="*/ 1268483 w 10534650"/>
              <a:gd name="connsiteY186" fmla="*/ 4257443 h 4962109"/>
              <a:gd name="connsiteX187" fmla="*/ 1221700 w 10534650"/>
              <a:gd name="connsiteY187" fmla="*/ 4268736 h 4962109"/>
              <a:gd name="connsiteX188" fmla="*/ 1174793 w 10534650"/>
              <a:gd name="connsiteY188" fmla="*/ 4270928 h 4962109"/>
              <a:gd name="connsiteX189" fmla="*/ 1098150 w 10534650"/>
              <a:gd name="connsiteY189" fmla="*/ 4243822 h 4962109"/>
              <a:gd name="connsiteX190" fmla="*/ 1069859 w 10534650"/>
              <a:gd name="connsiteY190" fmla="*/ 4239673 h 4962109"/>
              <a:gd name="connsiteX191" fmla="*/ 1007226 w 10534650"/>
              <a:gd name="connsiteY191" fmla="*/ 4224839 h 4962109"/>
              <a:gd name="connsiteX192" fmla="*/ 951768 w 10534650"/>
              <a:gd name="connsiteY192" fmla="*/ 4221810 h 4962109"/>
              <a:gd name="connsiteX193" fmla="*/ 906114 w 10534650"/>
              <a:gd name="connsiteY193" fmla="*/ 4235593 h 4962109"/>
              <a:gd name="connsiteX194" fmla="*/ 841245 w 10534650"/>
              <a:gd name="connsiteY194" fmla="*/ 4234521 h 4962109"/>
              <a:gd name="connsiteX195" fmla="*/ 800332 w 10534650"/>
              <a:gd name="connsiteY195" fmla="*/ 4219495 h 4962109"/>
              <a:gd name="connsiteX196" fmla="*/ 791951 w 10534650"/>
              <a:gd name="connsiteY196" fmla="*/ 4217256 h 4962109"/>
              <a:gd name="connsiteX197" fmla="*/ 682847 w 10534650"/>
              <a:gd name="connsiteY197" fmla="*/ 4209095 h 4962109"/>
              <a:gd name="connsiteX198" fmla="*/ 544048 w 10534650"/>
              <a:gd name="connsiteY198" fmla="*/ 4236583 h 4962109"/>
              <a:gd name="connsiteX199" fmla="*/ 520986 w 10534650"/>
              <a:gd name="connsiteY199" fmla="*/ 4242810 h 4962109"/>
              <a:gd name="connsiteX200" fmla="*/ 410178 w 10534650"/>
              <a:gd name="connsiteY200" fmla="*/ 4248822 h 4962109"/>
              <a:gd name="connsiteX201" fmla="*/ 350333 w 10534650"/>
              <a:gd name="connsiteY201" fmla="*/ 4258484 h 4962109"/>
              <a:gd name="connsiteX202" fmla="*/ 307802 w 10534650"/>
              <a:gd name="connsiteY202" fmla="*/ 4256334 h 4962109"/>
              <a:gd name="connsiteX203" fmla="*/ 254816 w 10534650"/>
              <a:gd name="connsiteY203" fmla="*/ 4277037 h 4962109"/>
              <a:gd name="connsiteX204" fmla="*/ 237292 w 10534650"/>
              <a:gd name="connsiteY204" fmla="*/ 4286423 h 4962109"/>
              <a:gd name="connsiteX205" fmla="*/ 216734 w 10534650"/>
              <a:gd name="connsiteY205" fmla="*/ 4291334 h 4962109"/>
              <a:gd name="connsiteX206" fmla="*/ 124141 w 10534650"/>
              <a:gd name="connsiteY206" fmla="*/ 4305079 h 4962109"/>
              <a:gd name="connsiteX207" fmla="*/ 107121 w 10534650"/>
              <a:gd name="connsiteY207" fmla="*/ 4315238 h 4962109"/>
              <a:gd name="connsiteX208" fmla="*/ 95746 w 10534650"/>
              <a:gd name="connsiteY208" fmla="*/ 4321517 h 4962109"/>
              <a:gd name="connsiteX209" fmla="*/ 6292 w 10534650"/>
              <a:gd name="connsiteY209" fmla="*/ 4327311 h 4962109"/>
              <a:gd name="connsiteX210" fmla="*/ 1 w 10534650"/>
              <a:gd name="connsiteY210" fmla="*/ 4327851 h 496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0534650" h="4962109">
                <a:moveTo>
                  <a:pt x="6180200" y="4801197"/>
                </a:moveTo>
                <a:lnTo>
                  <a:pt x="6147637" y="4805291"/>
                </a:lnTo>
                <a:lnTo>
                  <a:pt x="6164640" y="4804893"/>
                </a:lnTo>
                <a:cubicBezTo>
                  <a:pt x="6170280" y="4804512"/>
                  <a:pt x="6175677" y="4803578"/>
                  <a:pt x="6180200" y="4801197"/>
                </a:cubicBezTo>
                <a:close/>
                <a:moveTo>
                  <a:pt x="5969537" y="4731750"/>
                </a:moveTo>
                <a:lnTo>
                  <a:pt x="5980870" y="4743324"/>
                </a:lnTo>
                <a:lnTo>
                  <a:pt x="5980870" y="4743323"/>
                </a:lnTo>
                <a:close/>
                <a:moveTo>
                  <a:pt x="6712815" y="4676908"/>
                </a:moveTo>
                <a:lnTo>
                  <a:pt x="6712815" y="4676909"/>
                </a:lnTo>
                <a:lnTo>
                  <a:pt x="6734605" y="4700281"/>
                </a:lnTo>
                <a:cubicBezTo>
                  <a:pt x="6728727" y="4693945"/>
                  <a:pt x="6722664" y="4687596"/>
                  <a:pt x="6712815" y="4676908"/>
                </a:cubicBezTo>
                <a:close/>
                <a:moveTo>
                  <a:pt x="5236566" y="4571169"/>
                </a:moveTo>
                <a:lnTo>
                  <a:pt x="5264294" y="4579674"/>
                </a:lnTo>
                <a:lnTo>
                  <a:pt x="5280204" y="4586908"/>
                </a:lnTo>
                <a:lnTo>
                  <a:pt x="5280336" y="4586967"/>
                </a:lnTo>
                <a:lnTo>
                  <a:pt x="5294396" y="4593609"/>
                </a:lnTo>
                <a:lnTo>
                  <a:pt x="5296104" y="4594130"/>
                </a:lnTo>
                <a:lnTo>
                  <a:pt x="5301566" y="4596610"/>
                </a:lnTo>
                <a:cubicBezTo>
                  <a:pt x="5308775" y="4599427"/>
                  <a:pt x="5316122" y="4601617"/>
                  <a:pt x="5323749" y="4602562"/>
                </a:cubicBezTo>
                <a:lnTo>
                  <a:pt x="5296104" y="4594130"/>
                </a:lnTo>
                <a:lnTo>
                  <a:pt x="5280336" y="4586967"/>
                </a:lnTo>
                <a:lnTo>
                  <a:pt x="5266003" y="4580197"/>
                </a:lnTo>
                <a:lnTo>
                  <a:pt x="5264294" y="4579674"/>
                </a:lnTo>
                <a:lnTo>
                  <a:pt x="5258823" y="4577184"/>
                </a:lnTo>
                <a:cubicBezTo>
                  <a:pt x="5251595" y="4574355"/>
                  <a:pt x="5244224" y="4572143"/>
                  <a:pt x="5236566" y="4571169"/>
                </a:cubicBezTo>
                <a:close/>
                <a:moveTo>
                  <a:pt x="5514391" y="4562409"/>
                </a:moveTo>
                <a:lnTo>
                  <a:pt x="5571581" y="4569638"/>
                </a:lnTo>
                <a:cubicBezTo>
                  <a:pt x="5561681" y="4566506"/>
                  <a:pt x="5551982" y="4564189"/>
                  <a:pt x="5542458" y="4562909"/>
                </a:cubicBezTo>
                <a:cubicBezTo>
                  <a:pt x="5532935" y="4561630"/>
                  <a:pt x="5523588" y="4561388"/>
                  <a:pt x="5514391" y="4562409"/>
                </a:cubicBezTo>
                <a:close/>
                <a:moveTo>
                  <a:pt x="3097094" y="4429045"/>
                </a:moveTo>
                <a:lnTo>
                  <a:pt x="3088347" y="4439791"/>
                </a:lnTo>
                <a:cubicBezTo>
                  <a:pt x="3083671" y="4447172"/>
                  <a:pt x="3078424" y="4452894"/>
                  <a:pt x="3072652" y="4457084"/>
                </a:cubicBezTo>
                <a:lnTo>
                  <a:pt x="3053825" y="4465207"/>
                </a:lnTo>
                <a:cubicBezTo>
                  <a:pt x="3067357" y="4462670"/>
                  <a:pt x="3078995" y="4454555"/>
                  <a:pt x="3088348" y="4439791"/>
                </a:cubicBezTo>
                <a:close/>
                <a:moveTo>
                  <a:pt x="4090071" y="4402823"/>
                </a:moveTo>
                <a:lnTo>
                  <a:pt x="4105672" y="4404644"/>
                </a:lnTo>
                <a:lnTo>
                  <a:pt x="4121173" y="4414076"/>
                </a:lnTo>
                <a:cubicBezTo>
                  <a:pt x="4116059" y="4409460"/>
                  <a:pt x="4110873" y="4406418"/>
                  <a:pt x="4105673" y="4404644"/>
                </a:cubicBezTo>
                <a:lnTo>
                  <a:pt x="4105672" y="4404644"/>
                </a:lnTo>
                <a:lnTo>
                  <a:pt x="4105672" y="4404644"/>
                </a:lnTo>
                <a:cubicBezTo>
                  <a:pt x="4100470" y="4402869"/>
                  <a:pt x="4095250" y="4402364"/>
                  <a:pt x="4090071" y="4402823"/>
                </a:cubicBezTo>
                <a:close/>
                <a:moveTo>
                  <a:pt x="3874703" y="4390456"/>
                </a:moveTo>
                <a:cubicBezTo>
                  <a:pt x="3888207" y="4407424"/>
                  <a:pt x="3904096" y="4414579"/>
                  <a:pt x="3921126" y="4417222"/>
                </a:cubicBezTo>
                <a:lnTo>
                  <a:pt x="3896594" y="4409211"/>
                </a:lnTo>
                <a:cubicBezTo>
                  <a:pt x="3888805" y="4404972"/>
                  <a:pt x="3881457" y="4398939"/>
                  <a:pt x="3874703" y="4390456"/>
                </a:cubicBezTo>
                <a:close/>
                <a:moveTo>
                  <a:pt x="7873706" y="4301238"/>
                </a:moveTo>
                <a:cubicBezTo>
                  <a:pt x="7879271" y="4306720"/>
                  <a:pt x="7885522" y="4312339"/>
                  <a:pt x="7892206" y="4317039"/>
                </a:cubicBezTo>
                <a:lnTo>
                  <a:pt x="7899880" y="4320773"/>
                </a:lnTo>
                <a:lnTo>
                  <a:pt x="7892205" y="4317038"/>
                </a:lnTo>
                <a:cubicBezTo>
                  <a:pt x="7885522" y="4312339"/>
                  <a:pt x="7879271" y="4306720"/>
                  <a:pt x="7873706" y="4301238"/>
                </a:cubicBezTo>
                <a:close/>
                <a:moveTo>
                  <a:pt x="1456506" y="3863438"/>
                </a:moveTo>
                <a:cubicBezTo>
                  <a:pt x="1451501" y="3864050"/>
                  <a:pt x="1446149" y="3865681"/>
                  <a:pt x="1442667" y="3867764"/>
                </a:cubicBezTo>
                <a:cubicBezTo>
                  <a:pt x="1425879" y="3877941"/>
                  <a:pt x="1411091" y="3885493"/>
                  <a:pt x="1397372" y="3890362"/>
                </a:cubicBezTo>
                <a:cubicBezTo>
                  <a:pt x="1411091" y="3885493"/>
                  <a:pt x="1425880" y="3877941"/>
                  <a:pt x="1442668" y="3867764"/>
                </a:cubicBezTo>
                <a:close/>
                <a:moveTo>
                  <a:pt x="1071905" y="3816123"/>
                </a:moveTo>
                <a:lnTo>
                  <a:pt x="1062478" y="3818725"/>
                </a:lnTo>
                <a:lnTo>
                  <a:pt x="1022563" y="3825445"/>
                </a:lnTo>
                <a:lnTo>
                  <a:pt x="1062480" y="3818725"/>
                </a:lnTo>
                <a:close/>
                <a:moveTo>
                  <a:pt x="1209869" y="3815014"/>
                </a:moveTo>
                <a:cubicBezTo>
                  <a:pt x="1227625" y="3817890"/>
                  <a:pt x="1245541" y="3819944"/>
                  <a:pt x="1257364" y="3832567"/>
                </a:cubicBezTo>
                <a:cubicBezTo>
                  <a:pt x="1245542" y="3819944"/>
                  <a:pt x="1227625" y="3817890"/>
                  <a:pt x="1209869" y="3815014"/>
                </a:cubicBezTo>
                <a:close/>
                <a:moveTo>
                  <a:pt x="0" y="0"/>
                </a:moveTo>
                <a:lnTo>
                  <a:pt x="10534650" y="0"/>
                </a:lnTo>
                <a:lnTo>
                  <a:pt x="10534650" y="3353931"/>
                </a:lnTo>
                <a:lnTo>
                  <a:pt x="10495227" y="3401247"/>
                </a:lnTo>
                <a:cubicBezTo>
                  <a:pt x="10485337" y="3413006"/>
                  <a:pt x="10476032" y="3427032"/>
                  <a:pt x="10463118" y="3434133"/>
                </a:cubicBezTo>
                <a:cubicBezTo>
                  <a:pt x="10436316" y="3449009"/>
                  <a:pt x="10407326" y="3460583"/>
                  <a:pt x="10378879" y="3472380"/>
                </a:cubicBezTo>
                <a:cubicBezTo>
                  <a:pt x="10354448" y="3482409"/>
                  <a:pt x="10328740" y="3489381"/>
                  <a:pt x="10304799" y="3500370"/>
                </a:cubicBezTo>
                <a:cubicBezTo>
                  <a:pt x="10285652" y="3509090"/>
                  <a:pt x="10268271" y="3521824"/>
                  <a:pt x="10250242" y="3533216"/>
                </a:cubicBezTo>
                <a:cubicBezTo>
                  <a:pt x="10234541" y="3543095"/>
                  <a:pt x="10217465" y="3551396"/>
                  <a:pt x="10204013" y="3563655"/>
                </a:cubicBezTo>
                <a:cubicBezTo>
                  <a:pt x="10171195" y="3593338"/>
                  <a:pt x="10138228" y="3622454"/>
                  <a:pt x="10098588" y="3643324"/>
                </a:cubicBezTo>
                <a:cubicBezTo>
                  <a:pt x="10059514" y="3664046"/>
                  <a:pt x="10022283" y="3687678"/>
                  <a:pt x="9983369" y="3708784"/>
                </a:cubicBezTo>
                <a:cubicBezTo>
                  <a:pt x="9945228" y="3729383"/>
                  <a:pt x="9910448" y="3752437"/>
                  <a:pt x="9888637" y="3792146"/>
                </a:cubicBezTo>
                <a:cubicBezTo>
                  <a:pt x="9878912" y="3809668"/>
                  <a:pt x="9865565" y="3828615"/>
                  <a:pt x="9848780" y="3838049"/>
                </a:cubicBezTo>
                <a:cubicBezTo>
                  <a:pt x="9824861" y="3851452"/>
                  <a:pt x="9795499" y="3854838"/>
                  <a:pt x="9769701" y="3865885"/>
                </a:cubicBezTo>
                <a:cubicBezTo>
                  <a:pt x="9739318" y="3878850"/>
                  <a:pt x="9704457" y="3889469"/>
                  <a:pt x="9682888" y="3911938"/>
                </a:cubicBezTo>
                <a:cubicBezTo>
                  <a:pt x="9663714" y="3931973"/>
                  <a:pt x="9644670" y="3947376"/>
                  <a:pt x="9620297" y="3959262"/>
                </a:cubicBezTo>
                <a:cubicBezTo>
                  <a:pt x="9603219" y="3967566"/>
                  <a:pt x="9589864" y="3983912"/>
                  <a:pt x="9572344" y="3990515"/>
                </a:cubicBezTo>
                <a:cubicBezTo>
                  <a:pt x="9549293" y="3999339"/>
                  <a:pt x="9526207" y="4005934"/>
                  <a:pt x="9505537" y="4020672"/>
                </a:cubicBezTo>
                <a:cubicBezTo>
                  <a:pt x="9484091" y="4035912"/>
                  <a:pt x="9460115" y="4047456"/>
                  <a:pt x="9437819" y="4061525"/>
                </a:cubicBezTo>
                <a:cubicBezTo>
                  <a:pt x="9425990" y="4069070"/>
                  <a:pt x="9416013" y="4079339"/>
                  <a:pt x="9404527" y="4087281"/>
                </a:cubicBezTo>
                <a:cubicBezTo>
                  <a:pt x="9383500" y="4101807"/>
                  <a:pt x="9362130" y="4115940"/>
                  <a:pt x="9340611" y="4129506"/>
                </a:cubicBezTo>
                <a:cubicBezTo>
                  <a:pt x="9319094" y="4143075"/>
                  <a:pt x="9298336" y="4159103"/>
                  <a:pt x="9275062" y="4168468"/>
                </a:cubicBezTo>
                <a:cubicBezTo>
                  <a:pt x="9235393" y="4184326"/>
                  <a:pt x="9192714" y="4192558"/>
                  <a:pt x="9154049" y="4209968"/>
                </a:cubicBezTo>
                <a:cubicBezTo>
                  <a:pt x="9114807" y="4227709"/>
                  <a:pt x="9077428" y="4250775"/>
                  <a:pt x="9041981" y="4275454"/>
                </a:cubicBezTo>
                <a:cubicBezTo>
                  <a:pt x="9013941" y="4294886"/>
                  <a:pt x="8987577" y="4314247"/>
                  <a:pt x="8953407" y="4322870"/>
                </a:cubicBezTo>
                <a:cubicBezTo>
                  <a:pt x="8934339" y="4327698"/>
                  <a:pt x="8913858" y="4339665"/>
                  <a:pt x="8901537" y="4354413"/>
                </a:cubicBezTo>
                <a:cubicBezTo>
                  <a:pt x="8874858" y="4386553"/>
                  <a:pt x="8842027" y="4408257"/>
                  <a:pt x="8805370" y="4426175"/>
                </a:cubicBezTo>
                <a:cubicBezTo>
                  <a:pt x="8756414" y="4450307"/>
                  <a:pt x="8707976" y="4475033"/>
                  <a:pt x="8658874" y="4498599"/>
                </a:cubicBezTo>
                <a:cubicBezTo>
                  <a:pt x="8629907" y="4512587"/>
                  <a:pt x="8601063" y="4527509"/>
                  <a:pt x="8570718" y="4537136"/>
                </a:cubicBezTo>
                <a:cubicBezTo>
                  <a:pt x="8508693" y="4557041"/>
                  <a:pt x="8445428" y="4573334"/>
                  <a:pt x="8382959" y="4591539"/>
                </a:cubicBezTo>
                <a:cubicBezTo>
                  <a:pt x="8362523" y="4597385"/>
                  <a:pt x="8342983" y="4606448"/>
                  <a:pt x="8322237" y="4611347"/>
                </a:cubicBezTo>
                <a:cubicBezTo>
                  <a:pt x="8299794" y="4616686"/>
                  <a:pt x="8276017" y="4617112"/>
                  <a:pt x="8253574" y="4622451"/>
                </a:cubicBezTo>
                <a:cubicBezTo>
                  <a:pt x="8216238" y="4631231"/>
                  <a:pt x="8179798" y="4643227"/>
                  <a:pt x="8142452" y="4652191"/>
                </a:cubicBezTo>
                <a:cubicBezTo>
                  <a:pt x="8070405" y="4669374"/>
                  <a:pt x="7998236" y="4685619"/>
                  <a:pt x="7926082" y="4701680"/>
                </a:cubicBezTo>
                <a:cubicBezTo>
                  <a:pt x="7910636" y="4705085"/>
                  <a:pt x="7894160" y="4704520"/>
                  <a:pt x="7878875" y="4708305"/>
                </a:cubicBezTo>
                <a:cubicBezTo>
                  <a:pt x="7838286" y="4718535"/>
                  <a:pt x="7797807" y="4729883"/>
                  <a:pt x="7757501" y="4741432"/>
                </a:cubicBezTo>
                <a:cubicBezTo>
                  <a:pt x="7733086" y="4748492"/>
                  <a:pt x="7709086" y="4757622"/>
                  <a:pt x="7684511" y="4764301"/>
                </a:cubicBezTo>
                <a:cubicBezTo>
                  <a:pt x="7664851" y="4769644"/>
                  <a:pt x="7644738" y="4773472"/>
                  <a:pt x="7624515" y="4776179"/>
                </a:cubicBezTo>
                <a:cubicBezTo>
                  <a:pt x="7607100" y="4778522"/>
                  <a:pt x="7589211" y="4776933"/>
                  <a:pt x="7571930" y="4780027"/>
                </a:cubicBezTo>
                <a:cubicBezTo>
                  <a:pt x="7525162" y="4788350"/>
                  <a:pt x="7478851" y="4798192"/>
                  <a:pt x="7432402" y="4807278"/>
                </a:cubicBezTo>
                <a:cubicBezTo>
                  <a:pt x="7413794" y="4810838"/>
                  <a:pt x="7394900" y="4813080"/>
                  <a:pt x="7376754" y="4817968"/>
                </a:cubicBezTo>
                <a:cubicBezTo>
                  <a:pt x="7328196" y="4830812"/>
                  <a:pt x="7280227" y="4845917"/>
                  <a:pt x="7231546" y="4857825"/>
                </a:cubicBezTo>
                <a:cubicBezTo>
                  <a:pt x="7191170" y="4867696"/>
                  <a:pt x="7149922" y="4873983"/>
                  <a:pt x="7109089" y="4882341"/>
                </a:cubicBezTo>
                <a:cubicBezTo>
                  <a:pt x="7091771" y="4885988"/>
                  <a:pt x="7075053" y="4891717"/>
                  <a:pt x="7057788" y="4894624"/>
                </a:cubicBezTo>
                <a:cubicBezTo>
                  <a:pt x="7019113" y="4901273"/>
                  <a:pt x="6979984" y="4906404"/>
                  <a:pt x="6941125" y="4913041"/>
                </a:cubicBezTo>
                <a:cubicBezTo>
                  <a:pt x="6918968" y="4916914"/>
                  <a:pt x="6897260" y="4925088"/>
                  <a:pt x="6874857" y="4927091"/>
                </a:cubicBezTo>
                <a:cubicBezTo>
                  <a:pt x="6821656" y="4931824"/>
                  <a:pt x="6768247" y="4934130"/>
                  <a:pt x="6714789" y="4937175"/>
                </a:cubicBezTo>
                <a:cubicBezTo>
                  <a:pt x="6659657" y="4940292"/>
                  <a:pt x="6604682" y="4943792"/>
                  <a:pt x="6549597" y="4946170"/>
                </a:cubicBezTo>
                <a:cubicBezTo>
                  <a:pt x="6519465" y="4947276"/>
                  <a:pt x="6489322" y="4945783"/>
                  <a:pt x="6459201" y="4946704"/>
                </a:cubicBezTo>
                <a:cubicBezTo>
                  <a:pt x="6432800" y="4947508"/>
                  <a:pt x="6406432" y="4950539"/>
                  <a:pt x="6379993" y="4951898"/>
                </a:cubicBezTo>
                <a:cubicBezTo>
                  <a:pt x="6357100" y="4952937"/>
                  <a:pt x="6334097" y="4952858"/>
                  <a:pt x="6311205" y="4953901"/>
                </a:cubicBezTo>
                <a:cubicBezTo>
                  <a:pt x="6274532" y="4955673"/>
                  <a:pt x="6238005" y="4958014"/>
                  <a:pt x="6201505" y="4959986"/>
                </a:cubicBezTo>
                <a:cubicBezTo>
                  <a:pt x="6186248" y="4960620"/>
                  <a:pt x="6170049" y="4964157"/>
                  <a:pt x="6156018" y="4960421"/>
                </a:cubicBezTo>
                <a:cubicBezTo>
                  <a:pt x="6120663" y="4950966"/>
                  <a:pt x="6085248" y="4950600"/>
                  <a:pt x="6049276" y="4952977"/>
                </a:cubicBezTo>
                <a:cubicBezTo>
                  <a:pt x="6036975" y="4953812"/>
                  <a:pt x="6023887" y="4952550"/>
                  <a:pt x="6012280" y="4948608"/>
                </a:cubicBezTo>
                <a:cubicBezTo>
                  <a:pt x="5988511" y="4940682"/>
                  <a:pt x="5965659" y="4930223"/>
                  <a:pt x="5942361" y="4920847"/>
                </a:cubicBezTo>
                <a:cubicBezTo>
                  <a:pt x="5939837" y="4919748"/>
                  <a:pt x="5936711" y="4919348"/>
                  <a:pt x="5933980" y="4918608"/>
                </a:cubicBezTo>
                <a:cubicBezTo>
                  <a:pt x="5918490" y="4914400"/>
                  <a:pt x="5903193" y="4910205"/>
                  <a:pt x="5887681" y="4906368"/>
                </a:cubicBezTo>
                <a:cubicBezTo>
                  <a:pt x="5879287" y="4904312"/>
                  <a:pt x="5870619" y="4903538"/>
                  <a:pt x="5862209" y="4901667"/>
                </a:cubicBezTo>
                <a:cubicBezTo>
                  <a:pt x="5829686" y="4894261"/>
                  <a:pt x="5792897" y="4900480"/>
                  <a:pt x="5765973" y="4876200"/>
                </a:cubicBezTo>
                <a:cubicBezTo>
                  <a:pt x="5748483" y="4860538"/>
                  <a:pt x="5730341" y="4862645"/>
                  <a:pt x="5710431" y="4863519"/>
                </a:cubicBezTo>
                <a:cubicBezTo>
                  <a:pt x="5695357" y="4864163"/>
                  <a:pt x="5680064" y="4862567"/>
                  <a:pt x="5664908" y="4861723"/>
                </a:cubicBezTo>
                <a:cubicBezTo>
                  <a:pt x="5638275" y="4860468"/>
                  <a:pt x="5611666" y="4858845"/>
                  <a:pt x="5585007" y="4857960"/>
                </a:cubicBezTo>
                <a:cubicBezTo>
                  <a:pt x="5576485" y="4857752"/>
                  <a:pt x="5567492" y="4861780"/>
                  <a:pt x="5559231" y="4860477"/>
                </a:cubicBezTo>
                <a:cubicBezTo>
                  <a:pt x="5521053" y="4854355"/>
                  <a:pt x="5483013" y="4846202"/>
                  <a:pt x="5444811" y="4840451"/>
                </a:cubicBezTo>
                <a:cubicBezTo>
                  <a:pt x="5423144" y="4837123"/>
                  <a:pt x="5400557" y="4839112"/>
                  <a:pt x="5379124" y="4835057"/>
                </a:cubicBezTo>
                <a:cubicBezTo>
                  <a:pt x="5354393" y="4830408"/>
                  <a:pt x="5330529" y="4821180"/>
                  <a:pt x="5306093" y="4814877"/>
                </a:cubicBezTo>
                <a:cubicBezTo>
                  <a:pt x="5299348" y="4813123"/>
                  <a:pt x="5291662" y="4814270"/>
                  <a:pt x="5284433" y="4814147"/>
                </a:cubicBezTo>
                <a:cubicBezTo>
                  <a:pt x="5276282" y="4813965"/>
                  <a:pt x="5268291" y="4814164"/>
                  <a:pt x="5260152" y="4813796"/>
                </a:cubicBezTo>
                <a:cubicBezTo>
                  <a:pt x="5235376" y="4812484"/>
                  <a:pt x="5210666" y="4810246"/>
                  <a:pt x="5185829" y="4809858"/>
                </a:cubicBezTo>
                <a:cubicBezTo>
                  <a:pt x="5170634" y="4809567"/>
                  <a:pt x="5154236" y="4816059"/>
                  <a:pt x="5140387" y="4812334"/>
                </a:cubicBezTo>
                <a:cubicBezTo>
                  <a:pt x="5112124" y="4805032"/>
                  <a:pt x="5082682" y="4815092"/>
                  <a:pt x="5054734" y="4803174"/>
                </a:cubicBezTo>
                <a:cubicBezTo>
                  <a:pt x="5046067" y="4799616"/>
                  <a:pt x="5033378" y="4806174"/>
                  <a:pt x="5022638" y="4805814"/>
                </a:cubicBezTo>
                <a:cubicBezTo>
                  <a:pt x="4995795" y="4804917"/>
                  <a:pt x="4969030" y="4802912"/>
                  <a:pt x="4942261" y="4800907"/>
                </a:cubicBezTo>
                <a:cubicBezTo>
                  <a:pt x="4918263" y="4799091"/>
                  <a:pt x="4893154" y="4799980"/>
                  <a:pt x="4870420" y="4793240"/>
                </a:cubicBezTo>
                <a:cubicBezTo>
                  <a:pt x="4846600" y="4786056"/>
                  <a:pt x="4824759" y="4785313"/>
                  <a:pt x="4800874" y="4789997"/>
                </a:cubicBezTo>
                <a:cubicBezTo>
                  <a:pt x="4784518" y="4793152"/>
                  <a:pt x="4767488" y="4792551"/>
                  <a:pt x="4750778" y="4792713"/>
                </a:cubicBezTo>
                <a:cubicBezTo>
                  <a:pt x="4732764" y="4792973"/>
                  <a:pt x="4713264" y="4787751"/>
                  <a:pt x="4696598" y="4792741"/>
                </a:cubicBezTo>
                <a:cubicBezTo>
                  <a:pt x="4646976" y="4807551"/>
                  <a:pt x="4597032" y="4808052"/>
                  <a:pt x="4546427" y="4804612"/>
                </a:cubicBezTo>
                <a:cubicBezTo>
                  <a:pt x="4537191" y="4803984"/>
                  <a:pt x="4527947" y="4800760"/>
                  <a:pt x="4519273" y="4797386"/>
                </a:cubicBezTo>
                <a:cubicBezTo>
                  <a:pt x="4468687" y="4777248"/>
                  <a:pt x="4416689" y="4775196"/>
                  <a:pt x="4363361" y="4781778"/>
                </a:cubicBezTo>
                <a:cubicBezTo>
                  <a:pt x="4352313" y="4783253"/>
                  <a:pt x="4340098" y="4782794"/>
                  <a:pt x="4329354" y="4779838"/>
                </a:cubicBezTo>
                <a:cubicBezTo>
                  <a:pt x="4299132" y="4771288"/>
                  <a:pt x="4270125" y="4758554"/>
                  <a:pt x="4239595" y="4751840"/>
                </a:cubicBezTo>
                <a:cubicBezTo>
                  <a:pt x="4189137" y="4740803"/>
                  <a:pt x="4143262" y="4763288"/>
                  <a:pt x="4096514" y="4776811"/>
                </a:cubicBezTo>
                <a:cubicBezTo>
                  <a:pt x="4052043" y="4789559"/>
                  <a:pt x="4012695" y="4822508"/>
                  <a:pt x="3961888" y="4811077"/>
                </a:cubicBezTo>
                <a:cubicBezTo>
                  <a:pt x="3956768" y="4809986"/>
                  <a:pt x="3950703" y="4814584"/>
                  <a:pt x="3944891" y="4815486"/>
                </a:cubicBezTo>
                <a:cubicBezTo>
                  <a:pt x="3928953" y="4817931"/>
                  <a:pt x="3912968" y="4821109"/>
                  <a:pt x="3896970" y="4821693"/>
                </a:cubicBezTo>
                <a:cubicBezTo>
                  <a:pt x="3877426" y="4822591"/>
                  <a:pt x="3857714" y="4820509"/>
                  <a:pt x="3838196" y="4821037"/>
                </a:cubicBezTo>
                <a:cubicBezTo>
                  <a:pt x="3825655" y="4821298"/>
                  <a:pt x="3813141" y="4822487"/>
                  <a:pt x="3800670" y="4823403"/>
                </a:cubicBezTo>
                <a:lnTo>
                  <a:pt x="3797857" y="4823456"/>
                </a:lnTo>
                <a:lnTo>
                  <a:pt x="3740361" y="4819547"/>
                </a:lnTo>
                <a:lnTo>
                  <a:pt x="3733853" y="4818257"/>
                </a:lnTo>
                <a:cubicBezTo>
                  <a:pt x="3724094" y="4815461"/>
                  <a:pt x="3714384" y="4812250"/>
                  <a:pt x="3704618" y="4809915"/>
                </a:cubicBezTo>
                <a:cubicBezTo>
                  <a:pt x="3677042" y="4803402"/>
                  <a:pt x="3646294" y="4802610"/>
                  <a:pt x="3622533" y="4789121"/>
                </a:cubicBezTo>
                <a:cubicBezTo>
                  <a:pt x="3597163" y="4774778"/>
                  <a:pt x="3572619" y="4767358"/>
                  <a:pt x="3545207" y="4769391"/>
                </a:cubicBezTo>
                <a:cubicBezTo>
                  <a:pt x="3536068" y="4770067"/>
                  <a:pt x="3523903" y="4777034"/>
                  <a:pt x="3519303" y="4784698"/>
                </a:cubicBezTo>
                <a:cubicBezTo>
                  <a:pt x="3509045" y="4801815"/>
                  <a:pt x="3496459" y="4804113"/>
                  <a:pt x="3480065" y="4796876"/>
                </a:cubicBezTo>
                <a:cubicBezTo>
                  <a:pt x="3465826" y="4790712"/>
                  <a:pt x="3448089" y="4786910"/>
                  <a:pt x="3438793" y="4776257"/>
                </a:cubicBezTo>
                <a:cubicBezTo>
                  <a:pt x="3412454" y="4746079"/>
                  <a:pt x="3376501" y="4742708"/>
                  <a:pt x="3341926" y="4732751"/>
                </a:cubicBezTo>
                <a:cubicBezTo>
                  <a:pt x="3320818" y="4726675"/>
                  <a:pt x="3300881" y="4725135"/>
                  <a:pt x="3279243" y="4726817"/>
                </a:cubicBezTo>
                <a:cubicBezTo>
                  <a:pt x="3232227" y="4730673"/>
                  <a:pt x="3187653" y="4717623"/>
                  <a:pt x="3143823" y="4701842"/>
                </a:cubicBezTo>
                <a:cubicBezTo>
                  <a:pt x="3114850" y="4691337"/>
                  <a:pt x="3084913" y="4684106"/>
                  <a:pt x="3056138" y="4673429"/>
                </a:cubicBezTo>
                <a:cubicBezTo>
                  <a:pt x="3034612" y="4665286"/>
                  <a:pt x="3013174" y="4655850"/>
                  <a:pt x="2993770" y="4643771"/>
                </a:cubicBezTo>
                <a:cubicBezTo>
                  <a:pt x="2965655" y="4626086"/>
                  <a:pt x="2941776" y="4600714"/>
                  <a:pt x="2904225" y="4604470"/>
                </a:cubicBezTo>
                <a:cubicBezTo>
                  <a:pt x="2871157" y="4607788"/>
                  <a:pt x="2842399" y="4594145"/>
                  <a:pt x="2813231" y="4581028"/>
                </a:cubicBezTo>
                <a:cubicBezTo>
                  <a:pt x="2791804" y="4571408"/>
                  <a:pt x="2770396" y="4561601"/>
                  <a:pt x="2748028" y="4554886"/>
                </a:cubicBezTo>
                <a:cubicBezTo>
                  <a:pt x="2721475" y="4546959"/>
                  <a:pt x="2690826" y="4547473"/>
                  <a:pt x="2667581" y="4534574"/>
                </a:cubicBezTo>
                <a:cubicBezTo>
                  <a:pt x="2643266" y="4521045"/>
                  <a:pt x="2621858" y="4527570"/>
                  <a:pt x="2599283" y="4529376"/>
                </a:cubicBezTo>
                <a:cubicBezTo>
                  <a:pt x="2563287" y="4532123"/>
                  <a:pt x="2527170" y="4539316"/>
                  <a:pt x="2491986" y="4524678"/>
                </a:cubicBezTo>
                <a:cubicBezTo>
                  <a:pt x="2449219" y="4506927"/>
                  <a:pt x="2406896" y="4488094"/>
                  <a:pt x="2363895" y="4471069"/>
                </a:cubicBezTo>
                <a:cubicBezTo>
                  <a:pt x="2347265" y="4464556"/>
                  <a:pt x="2329135" y="4461097"/>
                  <a:pt x="2311566" y="4457491"/>
                </a:cubicBezTo>
                <a:cubicBezTo>
                  <a:pt x="2294899" y="4454317"/>
                  <a:pt x="2274416" y="4458121"/>
                  <a:pt x="2262011" y="4449484"/>
                </a:cubicBezTo>
                <a:cubicBezTo>
                  <a:pt x="2230123" y="4427279"/>
                  <a:pt x="2196623" y="4415167"/>
                  <a:pt x="2158206" y="4412555"/>
                </a:cubicBezTo>
                <a:cubicBezTo>
                  <a:pt x="2143798" y="4411575"/>
                  <a:pt x="2130327" y="4402309"/>
                  <a:pt x="2115838" y="4399840"/>
                </a:cubicBezTo>
                <a:cubicBezTo>
                  <a:pt x="2096014" y="4396637"/>
                  <a:pt x="2073451" y="4390093"/>
                  <a:pt x="2055614" y="4395932"/>
                </a:cubicBezTo>
                <a:cubicBezTo>
                  <a:pt x="2013667" y="4409780"/>
                  <a:pt x="1981552" y="4393679"/>
                  <a:pt x="1947021" y="4374820"/>
                </a:cubicBezTo>
                <a:cubicBezTo>
                  <a:pt x="1913035" y="4356182"/>
                  <a:pt x="1876975" y="4340743"/>
                  <a:pt x="1840396" y="4327492"/>
                </a:cubicBezTo>
                <a:cubicBezTo>
                  <a:pt x="1826623" y="4322661"/>
                  <a:pt x="1809379" y="4327983"/>
                  <a:pt x="1793775" y="4328221"/>
                </a:cubicBezTo>
                <a:cubicBezTo>
                  <a:pt x="1788208" y="4328213"/>
                  <a:pt x="1782076" y="4328353"/>
                  <a:pt x="1777216" y="4326168"/>
                </a:cubicBezTo>
                <a:cubicBezTo>
                  <a:pt x="1730217" y="4305160"/>
                  <a:pt x="1682189" y="4288351"/>
                  <a:pt x="1629295" y="4294032"/>
                </a:cubicBezTo>
                <a:cubicBezTo>
                  <a:pt x="1624431" y="4294630"/>
                  <a:pt x="1619210" y="4292232"/>
                  <a:pt x="1614496" y="4290614"/>
                </a:cubicBezTo>
                <a:cubicBezTo>
                  <a:pt x="1591493" y="4282369"/>
                  <a:pt x="1569306" y="4270287"/>
                  <a:pt x="1545646" y="4266265"/>
                </a:cubicBezTo>
                <a:cubicBezTo>
                  <a:pt x="1487316" y="4256363"/>
                  <a:pt x="1428380" y="4249943"/>
                  <a:pt x="1369537" y="4242047"/>
                </a:cubicBezTo>
                <a:cubicBezTo>
                  <a:pt x="1365856" y="4241612"/>
                  <a:pt x="1361977" y="4241349"/>
                  <a:pt x="1358743" y="4239828"/>
                </a:cubicBezTo>
                <a:cubicBezTo>
                  <a:pt x="1337488" y="4230405"/>
                  <a:pt x="1318289" y="4231698"/>
                  <a:pt x="1298789" y="4245587"/>
                </a:cubicBezTo>
                <a:cubicBezTo>
                  <a:pt x="1290211" y="4251684"/>
                  <a:pt x="1278891" y="4254440"/>
                  <a:pt x="1268483" y="4257443"/>
                </a:cubicBezTo>
                <a:cubicBezTo>
                  <a:pt x="1253144" y="4261967"/>
                  <a:pt x="1237453" y="4266280"/>
                  <a:pt x="1221700" y="4268736"/>
                </a:cubicBezTo>
                <a:cubicBezTo>
                  <a:pt x="1206144" y="4271017"/>
                  <a:pt x="1189393" y="4274515"/>
                  <a:pt x="1174793" y="4270928"/>
                </a:cubicBezTo>
                <a:cubicBezTo>
                  <a:pt x="1148512" y="4264504"/>
                  <a:pt x="1123910" y="4252440"/>
                  <a:pt x="1098150" y="4243822"/>
                </a:cubicBezTo>
                <a:cubicBezTo>
                  <a:pt x="1089264" y="4240805"/>
                  <a:pt x="1079265" y="4240499"/>
                  <a:pt x="1069859" y="4239673"/>
                </a:cubicBezTo>
                <a:cubicBezTo>
                  <a:pt x="1048286" y="4237650"/>
                  <a:pt x="1025759" y="4241499"/>
                  <a:pt x="1007226" y="4224839"/>
                </a:cubicBezTo>
                <a:cubicBezTo>
                  <a:pt x="990106" y="4209202"/>
                  <a:pt x="971530" y="4212206"/>
                  <a:pt x="951768" y="4221810"/>
                </a:cubicBezTo>
                <a:cubicBezTo>
                  <a:pt x="937572" y="4228639"/>
                  <a:pt x="921644" y="4233679"/>
                  <a:pt x="906114" y="4235593"/>
                </a:cubicBezTo>
                <a:cubicBezTo>
                  <a:pt x="884782" y="4238224"/>
                  <a:pt x="863800" y="4238468"/>
                  <a:pt x="841245" y="4234521"/>
                </a:cubicBezTo>
                <a:cubicBezTo>
                  <a:pt x="825289" y="4231767"/>
                  <a:pt x="812226" y="4230137"/>
                  <a:pt x="800332" y="4219495"/>
                </a:cubicBezTo>
                <a:cubicBezTo>
                  <a:pt x="798402" y="4217879"/>
                  <a:pt x="794734" y="4217259"/>
                  <a:pt x="791951" y="4217256"/>
                </a:cubicBezTo>
                <a:cubicBezTo>
                  <a:pt x="755353" y="4217923"/>
                  <a:pt x="719451" y="4213811"/>
                  <a:pt x="682847" y="4209095"/>
                </a:cubicBezTo>
                <a:cubicBezTo>
                  <a:pt x="636323" y="4202966"/>
                  <a:pt x="586603" y="4208305"/>
                  <a:pt x="544048" y="4236583"/>
                </a:cubicBezTo>
                <a:cubicBezTo>
                  <a:pt x="537823" y="4240799"/>
                  <a:pt x="528820" y="4242229"/>
                  <a:pt x="520986" y="4242810"/>
                </a:cubicBezTo>
                <a:cubicBezTo>
                  <a:pt x="484092" y="4245125"/>
                  <a:pt x="447111" y="4245951"/>
                  <a:pt x="410178" y="4248822"/>
                </a:cubicBezTo>
                <a:cubicBezTo>
                  <a:pt x="390031" y="4250420"/>
                  <a:pt x="368985" y="4251587"/>
                  <a:pt x="350333" y="4258484"/>
                </a:cubicBezTo>
                <a:cubicBezTo>
                  <a:pt x="332065" y="4265218"/>
                  <a:pt x="317199" y="4273672"/>
                  <a:pt x="307802" y="4256334"/>
                </a:cubicBezTo>
                <a:cubicBezTo>
                  <a:pt x="288364" y="4263918"/>
                  <a:pt x="271422" y="4270190"/>
                  <a:pt x="254816" y="4277037"/>
                </a:cubicBezTo>
                <a:cubicBezTo>
                  <a:pt x="248704" y="4279592"/>
                  <a:pt x="243390" y="4284054"/>
                  <a:pt x="237292" y="4286423"/>
                </a:cubicBezTo>
                <a:cubicBezTo>
                  <a:pt x="230810" y="4288952"/>
                  <a:pt x="223666" y="4290321"/>
                  <a:pt x="216734" y="4291334"/>
                </a:cubicBezTo>
                <a:cubicBezTo>
                  <a:pt x="185806" y="4295911"/>
                  <a:pt x="154918" y="4299934"/>
                  <a:pt x="124141" y="4305079"/>
                </a:cubicBezTo>
                <a:cubicBezTo>
                  <a:pt x="118127" y="4306154"/>
                  <a:pt x="112739" y="4311724"/>
                  <a:pt x="107121" y="4315238"/>
                </a:cubicBezTo>
                <a:cubicBezTo>
                  <a:pt x="103434" y="4317587"/>
                  <a:pt x="99664" y="4321227"/>
                  <a:pt x="95746" y="4321517"/>
                </a:cubicBezTo>
                <a:cubicBezTo>
                  <a:pt x="65894" y="4323941"/>
                  <a:pt x="36179" y="4327118"/>
                  <a:pt x="6292" y="4327311"/>
                </a:cubicBezTo>
                <a:lnTo>
                  <a:pt x="1" y="4327851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8DC93-B944-BCF0-3177-D24ED4B99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263652"/>
            <a:ext cx="8748712" cy="1806779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Case File: Cracking the Code of Workplace Violence in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EB7F5-5318-664E-9301-788FC04E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3451428"/>
            <a:ext cx="7866062" cy="884538"/>
          </a:xfrm>
        </p:spPr>
        <p:txBody>
          <a:bodyPr wrap="square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DS5110 Introduction of Data Management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Team Member: Yueheng Yuan, Muyang Cheng, Wenyi Ye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79200-569C-441E-840B-B8541A01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840" y="3637714"/>
            <a:ext cx="10479782" cy="2198910"/>
            <a:chOff x="839281" y="3610818"/>
            <a:chExt cx="10479782" cy="219891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EB88F5-C5AF-4DC0-A8DF-1B824164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9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16618E-4C0F-42EC-BE06-F84BE1E74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8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4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BFA1F-2E1E-61B2-AF9F-45950DB8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A256-51C4-D4F2-A6B5-537C4F57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Dunnit?</a:t>
            </a:r>
          </a:p>
        </p:txBody>
      </p:sp>
      <p:pic>
        <p:nvPicPr>
          <p:cNvPr id="6" name="Content Placeholder 5" descr="A graph of blue and yellow bars&#10;&#10;AI-generated content may be incorrect.">
            <a:extLst>
              <a:ext uri="{FF2B5EF4-FFF2-40B4-BE49-F238E27FC236}">
                <a16:creationId xmlns:a16="http://schemas.microsoft.com/office/drawing/2014/main" id="{6DC582B7-3062-C397-D5B5-FEC4F85F5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48226"/>
            <a:ext cx="7188199" cy="3558159"/>
          </a:xfrm>
          <a:prstGeom prst="rect">
            <a:avLst/>
          </a:prstGeom>
        </p:spPr>
      </p:pic>
      <p:pic>
        <p:nvPicPr>
          <p:cNvPr id="3074" name="Picture 2" descr="My Moon Knight Collection : MoonKnight">
            <a:extLst>
              <a:ext uri="{FF2B5EF4-FFF2-40B4-BE49-F238E27FC236}">
                <a16:creationId xmlns:a16="http://schemas.microsoft.com/office/drawing/2014/main" id="{D561776C-3D85-E5FE-779E-2DA7ED9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773" y="-487040"/>
            <a:ext cx="15818664" cy="210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3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89A5728F-CC60-BAFC-BFB6-F55EB57D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r="9597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D38B2-85CF-A5F9-1DA0-1A979C44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Dunnit?</a:t>
            </a:r>
          </a:p>
        </p:txBody>
      </p:sp>
      <p:pic>
        <p:nvPicPr>
          <p:cNvPr id="7" name="Content Placeholder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7A4561BF-BAAA-4901-119D-7968F0BD9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93C50-E8EE-5DD4-6370-C3CC75CA0EDB}"/>
              </a:ext>
            </a:extLst>
          </p:cNvPr>
          <p:cNvSpPr txBox="1"/>
          <p:nvPr/>
        </p:nvSpPr>
        <p:spPr>
          <a:xfrm>
            <a:off x="7134726" y="5731641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Clinical 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5F3E1-BDC7-1B5D-7F9A-3B79840A4B35}"/>
              </a:ext>
            </a:extLst>
          </p:cNvPr>
          <p:cNvSpPr txBox="1"/>
          <p:nvPr/>
        </p:nvSpPr>
        <p:spPr>
          <a:xfrm>
            <a:off x="5933530" y="1889355"/>
            <a:ext cx="4552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</p:txBody>
      </p:sp>
      <p:pic>
        <p:nvPicPr>
          <p:cNvPr id="4100" name="Picture 4" descr="Sisyphus Wallpapers - Top Free Sisyphus Backgrounds - WallpaperAccess">
            <a:extLst>
              <a:ext uri="{FF2B5EF4-FFF2-40B4-BE49-F238E27FC236}">
                <a16:creationId xmlns:a16="http://schemas.microsoft.com/office/drawing/2014/main" id="{06A76DB9-C9B0-D0B2-AD05-896900F2F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5" r="22542" b="1924"/>
          <a:stretch/>
        </p:blipFill>
        <p:spPr bwMode="auto">
          <a:xfrm flipH="1">
            <a:off x="9553583" y="5610428"/>
            <a:ext cx="1773574" cy="1247562"/>
          </a:xfrm>
          <a:prstGeom prst="snip2DiagRect">
            <a:avLst>
              <a:gd name="adj1" fmla="val 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6066A-DBC4-5A37-06C6-074745E02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7029" y="547687"/>
            <a:ext cx="1704975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099AE-49C1-3627-954B-923EE00B3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968" y="2352675"/>
            <a:ext cx="1352550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52E5A-8B4D-4999-820E-06AE8D5C02F1}"/>
              </a:ext>
            </a:extLst>
          </p:cNvPr>
          <p:cNvSpPr txBox="1"/>
          <p:nvPr/>
        </p:nvSpPr>
        <p:spPr>
          <a:xfrm>
            <a:off x="4611356" y="3446422"/>
            <a:ext cx="98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Verbal Abuse</a:t>
            </a:r>
          </a:p>
        </p:txBody>
      </p:sp>
    </p:spTree>
    <p:extLst>
      <p:ext uri="{BB962C8B-B14F-4D97-AF65-F5344CB8AC3E}">
        <p14:creationId xmlns:p14="http://schemas.microsoft.com/office/powerpoint/2010/main" val="416600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5E94-9241-E32A-89FF-6095E78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(PLACEHOLDER) The Detective’s Toolkit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B8C6-8362-8CAB-4043-5C8BF5BC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Severity, Emotions, and Care Needs (no need to predict all in this case, just some possibilities)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E3C0C-E8E0-D88F-97B6-5F276DF0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4861-E17D-7152-CE64-8876D9A7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8312-A334-00FD-D29B-19A8E4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A15AE-9A17-84DB-A144-6A270537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418E7-8231-13D3-56C4-541254C7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118473"/>
            <a:ext cx="8924392" cy="1037867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The Cryptic Messages (Semantic Analysis)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9C56-60EF-284F-CA2E-B1B3F8CA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51" y="2828924"/>
            <a:ext cx="9297557" cy="3438525"/>
          </a:xfrm>
        </p:spPr>
        <p:txBody>
          <a:bodyPr>
            <a:normAutofit/>
          </a:bodyPr>
          <a:lstStyle/>
          <a:p>
            <a:r>
              <a:rPr lang="en-US" sz="1800" dirty="0"/>
              <a:t>Topic Modeling with </a:t>
            </a:r>
            <a:r>
              <a:rPr lang="en-US" sz="1800" b="1" dirty="0" err="1"/>
              <a:t>BERTopic</a:t>
            </a:r>
            <a:endParaRPr lang="en-US" sz="1800" b="1" dirty="0"/>
          </a:p>
          <a:p>
            <a:pPr lvl="1"/>
            <a:r>
              <a:rPr lang="en-US" sz="1800" b="0" i="0" dirty="0">
                <a:effectLst/>
                <a:latin typeface="PingFangSC-Regular"/>
              </a:rPr>
              <a:t>Clean, group, and name themes</a:t>
            </a:r>
          </a:p>
          <a:p>
            <a:pPr lvl="1"/>
            <a:r>
              <a:rPr lang="en-US" sz="1800" dirty="0">
                <a:latin typeface="PingFangSC-Regular"/>
              </a:rPr>
              <a:t>Why </a:t>
            </a:r>
            <a:r>
              <a:rPr lang="en-US" sz="1800" dirty="0" err="1">
                <a:latin typeface="PingFangSC-Regular"/>
              </a:rPr>
              <a:t>BERTopic</a:t>
            </a:r>
            <a:r>
              <a:rPr lang="en-US" sz="1800" dirty="0">
                <a:latin typeface="PingFangSC-Regular"/>
              </a:rPr>
              <a:t>: better grasp short context</a:t>
            </a:r>
            <a:endParaRPr lang="en-US" sz="1800" dirty="0"/>
          </a:p>
          <a:p>
            <a:r>
              <a:rPr lang="en-US" sz="1800" dirty="0"/>
              <a:t>Structured Feature Correlations</a:t>
            </a:r>
          </a:p>
          <a:p>
            <a:pPr lvl="1"/>
            <a:r>
              <a:rPr lang="en-US" sz="1800" dirty="0"/>
              <a:t>Create a correlation matrix to help spot patterns</a:t>
            </a:r>
          </a:p>
          <a:p>
            <a:pPr lvl="1"/>
            <a:r>
              <a:rPr lang="en-US" sz="1800" dirty="0"/>
              <a:t>Kept missing values (</a:t>
            </a:r>
            <a:r>
              <a:rPr lang="en-US" sz="1800" dirty="0" err="1"/>
              <a:t>np.nan</a:t>
            </a:r>
            <a:r>
              <a:rPr lang="en-US" sz="1800" dirty="0"/>
              <a:t>) to avoid losing rare but critical cases</a:t>
            </a:r>
          </a:p>
          <a:p>
            <a:r>
              <a:rPr lang="en-US" sz="1800" dirty="0"/>
              <a:t>Feature Engineering</a:t>
            </a:r>
          </a:p>
          <a:p>
            <a:pPr lvl="1"/>
            <a:r>
              <a:rPr lang="en-US" sz="1800" dirty="0"/>
              <a:t>Turn topics from </a:t>
            </a:r>
            <a:r>
              <a:rPr lang="en-US" sz="1800" dirty="0" err="1"/>
              <a:t>BERTopic</a:t>
            </a:r>
            <a:r>
              <a:rPr lang="en-US" sz="1800" dirty="0"/>
              <a:t> into binary flags </a:t>
            </a:r>
          </a:p>
          <a:p>
            <a:pPr lvl="2"/>
            <a:r>
              <a:rPr lang="en-US" sz="1800" dirty="0"/>
              <a:t>e.g., “weapon" = 1 if mentioned, 0 otherwise</a:t>
            </a:r>
          </a:p>
          <a:p>
            <a:pPr lvl="1"/>
            <a:r>
              <a:rPr lang="en-US" sz="1800" dirty="0"/>
              <a:t>Ready for advanced machine learning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A9544-597D-3AEA-9466-5718287DEC40}"/>
              </a:ext>
            </a:extLst>
          </p:cNvPr>
          <p:cNvGrpSpPr/>
          <p:nvPr/>
        </p:nvGrpSpPr>
        <p:grpSpPr>
          <a:xfrm rot="5400000">
            <a:off x="8269289" y="3297239"/>
            <a:ext cx="6788144" cy="333378"/>
            <a:chOff x="127000" y="-144463"/>
            <a:chExt cx="7191375" cy="314326"/>
          </a:xfrm>
        </p:grpSpPr>
        <p:pic>
          <p:nvPicPr>
            <p:cNvPr id="32" name="Picture 19" descr="char(115)">
              <a:extLst>
                <a:ext uri="{FF2B5EF4-FFF2-40B4-BE49-F238E27FC236}">
                  <a16:creationId xmlns:a16="http://schemas.microsoft.com/office/drawing/2014/main" id="{034CC84B-B322-5454-AFC0-CE97919C5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0" descr="char(101)">
              <a:extLst>
                <a:ext uri="{FF2B5EF4-FFF2-40B4-BE49-F238E27FC236}">
                  <a16:creationId xmlns:a16="http://schemas.microsoft.com/office/drawing/2014/main" id="{5368B549-D2B3-0028-3BB9-6886DD27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1" descr="char(109)">
              <a:extLst>
                <a:ext uri="{FF2B5EF4-FFF2-40B4-BE49-F238E27FC236}">
                  <a16:creationId xmlns:a16="http://schemas.microsoft.com/office/drawing/2014/main" id="{618915E3-1079-C20F-CF8C-EA6164BA0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2" descr="char(97)">
              <a:extLst>
                <a:ext uri="{FF2B5EF4-FFF2-40B4-BE49-F238E27FC236}">
                  <a16:creationId xmlns:a16="http://schemas.microsoft.com/office/drawing/2014/main" id="{0C6022E0-24DF-1B26-733E-183C4988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3" descr="char(110)">
              <a:extLst>
                <a:ext uri="{FF2B5EF4-FFF2-40B4-BE49-F238E27FC236}">
                  <a16:creationId xmlns:a16="http://schemas.microsoft.com/office/drawing/2014/main" id="{46D0384C-C00A-F888-C652-82C0EA637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char(116)">
              <a:extLst>
                <a:ext uri="{FF2B5EF4-FFF2-40B4-BE49-F238E27FC236}">
                  <a16:creationId xmlns:a16="http://schemas.microsoft.com/office/drawing/2014/main" id="{9967CD37-2166-CD7B-C46C-2034F7C7C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char(105)">
              <a:extLst>
                <a:ext uri="{FF2B5EF4-FFF2-40B4-BE49-F238E27FC236}">
                  <a16:creationId xmlns:a16="http://schemas.microsoft.com/office/drawing/2014/main" id="{9F0337D9-3915-B845-4885-2E10B79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char(67)">
              <a:extLst>
                <a:ext uri="{FF2B5EF4-FFF2-40B4-BE49-F238E27FC236}">
                  <a16:creationId xmlns:a16="http://schemas.microsoft.com/office/drawing/2014/main" id="{EB3F0339-6E50-553A-12D3-5262C5031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7" descr="char(97)">
              <a:extLst>
                <a:ext uri="{FF2B5EF4-FFF2-40B4-BE49-F238E27FC236}">
                  <a16:creationId xmlns:a16="http://schemas.microsoft.com/office/drawing/2014/main" id="{583448B3-2082-639A-1DAA-CA30FD6F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char(110)">
              <a:extLst>
                <a:ext uri="{FF2B5EF4-FFF2-40B4-BE49-F238E27FC236}">
                  <a16:creationId xmlns:a16="http://schemas.microsoft.com/office/drawing/2014/main" id="{7FE5456E-835A-0D8C-953E-0CFD30738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3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9" descr="char(97)">
              <a:extLst>
                <a:ext uri="{FF2B5EF4-FFF2-40B4-BE49-F238E27FC236}">
                  <a16:creationId xmlns:a16="http://schemas.microsoft.com/office/drawing/2014/main" id="{C816490C-8710-CD26-A6A2-5383FB513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7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0" descr="char(108)">
              <a:extLst>
                <a:ext uri="{FF2B5EF4-FFF2-40B4-BE49-F238E27FC236}">
                  <a16:creationId xmlns:a16="http://schemas.microsoft.com/office/drawing/2014/main" id="{7AF1F9A2-49EC-76E5-96A5-8A64E75D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1" descr="char(121)">
              <a:extLst>
                <a:ext uri="{FF2B5EF4-FFF2-40B4-BE49-F238E27FC236}">
                  <a16:creationId xmlns:a16="http://schemas.microsoft.com/office/drawing/2014/main" id="{41D0BD13-06E2-8553-2C4D-AE61AD7B2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50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2" descr="char(115)">
              <a:extLst>
                <a:ext uri="{FF2B5EF4-FFF2-40B4-BE49-F238E27FC236}">
                  <a16:creationId xmlns:a16="http://schemas.microsoft.com/office/drawing/2014/main" id="{DB221972-D8E5-DAF2-639A-FE94A76FD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3" descr="char(105)">
              <a:extLst>
                <a:ext uri="{FF2B5EF4-FFF2-40B4-BE49-F238E27FC236}">
                  <a16:creationId xmlns:a16="http://schemas.microsoft.com/office/drawing/2014/main" id="{6E9DF9AC-81FA-64EB-1D87-E44144F0E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4" descr="char(115)">
              <a:extLst>
                <a:ext uri="{FF2B5EF4-FFF2-40B4-BE49-F238E27FC236}">
                  <a16:creationId xmlns:a16="http://schemas.microsoft.com/office/drawing/2014/main" id="{9FD498A4-69EA-A69F-81BD-C37C6E199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625" y="-144463"/>
              <a:ext cx="285750" cy="31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50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AD57D-8937-2DBC-1E3B-8618A39D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C19D3-7F0B-05B3-B87A-AFC7B75E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EC9019-335E-8B8A-5390-052A853B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14887-7BCA-90F5-4CD6-07EC4CFE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1B640-EFB1-7CEE-0871-7E8354DB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Cryptic Messages (Semantic Analysis)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9672BE-60CE-8BE9-D8E7-F565D268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5" y="785161"/>
            <a:ext cx="6224165" cy="527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817AE-8490-BD33-5D0F-FDA575D4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8" r="13199"/>
          <a:stretch/>
        </p:blipFill>
        <p:spPr>
          <a:xfrm>
            <a:off x="7366805" y="294856"/>
            <a:ext cx="3821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DA456-DD5F-569B-C54B-52FA8A06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61" y="147428"/>
            <a:ext cx="851406" cy="7005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E2E98-42E8-CC84-4511-AD31A6D75766}"/>
              </a:ext>
            </a:extLst>
          </p:cNvPr>
          <p:cNvSpPr txBox="1"/>
          <p:nvPr/>
        </p:nvSpPr>
        <p:spPr>
          <a:xfrm>
            <a:off x="7982349" y="1939895"/>
            <a:ext cx="2793898" cy="233910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+1: Perfect positive correlation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-1: Perfect negative correlation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one increases, the other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0: No linear correlation</a:t>
            </a:r>
          </a:p>
        </p:txBody>
      </p:sp>
    </p:spTree>
    <p:extLst>
      <p:ext uri="{BB962C8B-B14F-4D97-AF65-F5344CB8AC3E}">
        <p14:creationId xmlns:p14="http://schemas.microsoft.com/office/powerpoint/2010/main" val="180891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57332-0D11-90CD-9485-607B1AF7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42B45C7-35B4-414B-8376-B01B5A339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0267A-9EAC-677F-7B65-C4C6BF924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552160"/>
            <a:ext cx="5847781" cy="1046671"/>
          </a:xfrm>
        </p:spPr>
        <p:txBody>
          <a:bodyPr>
            <a:normAutofit/>
          </a:bodyPr>
          <a:lstStyle/>
          <a:p>
            <a:r>
              <a:rPr lang="en-US" sz="2800"/>
              <a:t>Integrate Semantic Analysis w/ ML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485" y="198260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BDFCE9E4-ED0B-D6BD-5E51-A5CE7973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09" y="2327988"/>
            <a:ext cx="5847780" cy="247404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Concern: imbalanced data</a:t>
            </a:r>
          </a:p>
          <a:p>
            <a:r>
              <a:rPr lang="en-US" sz="2000" dirty="0"/>
              <a:t>Model Choice: </a:t>
            </a:r>
            <a:r>
              <a:rPr lang="en-US" sz="2000" dirty="0" err="1"/>
              <a:t>XGBoost</a:t>
            </a:r>
            <a:endParaRPr lang="en-US" sz="2000" dirty="0"/>
          </a:p>
          <a:p>
            <a:pPr lvl="1"/>
            <a:r>
              <a:rPr lang="en-US" sz="2000" dirty="0"/>
              <a:t>Better performance when handling them by weighting errors</a:t>
            </a:r>
          </a:p>
          <a:p>
            <a:r>
              <a:rPr lang="en-US" sz="2000" dirty="0"/>
              <a:t>Result	</a:t>
            </a:r>
          </a:p>
        </p:txBody>
      </p:sp>
      <p:pic>
        <p:nvPicPr>
          <p:cNvPr id="6146" name="Picture 2" descr="Grey Background, Gray Color HD wallpaper | Pxfuel">
            <a:extLst>
              <a:ext uri="{FF2B5EF4-FFF2-40B4-BE49-F238E27FC236}">
                <a16:creationId xmlns:a16="http://schemas.microsoft.com/office/drawing/2014/main" id="{753E1565-A5F2-E3BA-3BCF-4A230C92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46853" y="1255361"/>
            <a:ext cx="6858001" cy="4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F5768746-8282-4603-09C2-CCF63CC9D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7" y="1757181"/>
            <a:ext cx="3169212" cy="2804753"/>
          </a:xfrm>
          <a:prstGeom prst="rect">
            <a:avLst/>
          </a:prstGeom>
        </p:spPr>
      </p:pic>
      <p:pic>
        <p:nvPicPr>
          <p:cNvPr id="7" name="Picture 6" descr="A screenshot of a number of numbers&#10;&#10;AI-generated content may be incorrect.">
            <a:extLst>
              <a:ext uri="{FF2B5EF4-FFF2-40B4-BE49-F238E27FC236}">
                <a16:creationId xmlns:a16="http://schemas.microsoft.com/office/drawing/2014/main" id="{1987B0CF-1BA0-3BED-E2EF-5E4A03CE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425" y="4561934"/>
            <a:ext cx="4153856" cy="2004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B34A0-2B1C-FC26-ADEA-B1E3C1214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260" y="1665878"/>
            <a:ext cx="967698" cy="1324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8AFA72-1C27-001A-6670-CFEFA391CC27}"/>
              </a:ext>
            </a:extLst>
          </p:cNvPr>
          <p:cNvSpPr/>
          <p:nvPr/>
        </p:nvSpPr>
        <p:spPr>
          <a:xfrm>
            <a:off x="7646894" y="4930589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802" y="16412"/>
                  <a:pt x="12443" y="-378"/>
                  <a:pt x="31447" y="0"/>
                </a:cubicBezTo>
                <a:cubicBezTo>
                  <a:pt x="82851" y="6807"/>
                  <a:pt x="295789" y="-30453"/>
                  <a:pt x="497471" y="0"/>
                </a:cubicBezTo>
                <a:cubicBezTo>
                  <a:pt x="514402" y="2532"/>
                  <a:pt x="530155" y="14100"/>
                  <a:pt x="528918" y="31447"/>
                </a:cubicBezTo>
                <a:cubicBezTo>
                  <a:pt x="530715" y="88785"/>
                  <a:pt x="538821" y="118262"/>
                  <a:pt x="528918" y="157234"/>
                </a:cubicBezTo>
                <a:cubicBezTo>
                  <a:pt x="528012" y="177035"/>
                  <a:pt x="516109" y="188317"/>
                  <a:pt x="497471" y="188681"/>
                </a:cubicBezTo>
                <a:cubicBezTo>
                  <a:pt x="329881" y="178513"/>
                  <a:pt x="106005" y="155618"/>
                  <a:pt x="31447" y="188681"/>
                </a:cubicBezTo>
                <a:cubicBezTo>
                  <a:pt x="14565" y="188188"/>
                  <a:pt x="1850" y="173359"/>
                  <a:pt x="0" y="157234"/>
                </a:cubicBezTo>
                <a:cubicBezTo>
                  <a:pt x="-2133" y="123745"/>
                  <a:pt x="-9375" y="47214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2D6A3-E809-2EAB-1093-F9F622CC783B}"/>
              </a:ext>
            </a:extLst>
          </p:cNvPr>
          <p:cNvSpPr/>
          <p:nvPr/>
        </p:nvSpPr>
        <p:spPr>
          <a:xfrm>
            <a:off x="9108142" y="5907742"/>
            <a:ext cx="528918" cy="188681"/>
          </a:xfrm>
          <a:custGeom>
            <a:avLst/>
            <a:gdLst>
              <a:gd name="connsiteX0" fmla="*/ 0 w 528918"/>
              <a:gd name="connsiteY0" fmla="*/ 31447 h 188681"/>
              <a:gd name="connsiteX1" fmla="*/ 31447 w 528918"/>
              <a:gd name="connsiteY1" fmla="*/ 0 h 188681"/>
              <a:gd name="connsiteX2" fmla="*/ 497471 w 528918"/>
              <a:gd name="connsiteY2" fmla="*/ 0 h 188681"/>
              <a:gd name="connsiteX3" fmla="*/ 528918 w 528918"/>
              <a:gd name="connsiteY3" fmla="*/ 31447 h 188681"/>
              <a:gd name="connsiteX4" fmla="*/ 528918 w 528918"/>
              <a:gd name="connsiteY4" fmla="*/ 157234 h 188681"/>
              <a:gd name="connsiteX5" fmla="*/ 497471 w 528918"/>
              <a:gd name="connsiteY5" fmla="*/ 188681 h 188681"/>
              <a:gd name="connsiteX6" fmla="*/ 31447 w 528918"/>
              <a:gd name="connsiteY6" fmla="*/ 188681 h 188681"/>
              <a:gd name="connsiteX7" fmla="*/ 0 w 528918"/>
              <a:gd name="connsiteY7" fmla="*/ 157234 h 188681"/>
              <a:gd name="connsiteX8" fmla="*/ 0 w 528918"/>
              <a:gd name="connsiteY8" fmla="*/ 31447 h 1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918" h="188681" extrusionOk="0">
                <a:moveTo>
                  <a:pt x="0" y="31447"/>
                </a:moveTo>
                <a:cubicBezTo>
                  <a:pt x="-1043" y="15430"/>
                  <a:pt x="13056" y="-237"/>
                  <a:pt x="31447" y="0"/>
                </a:cubicBezTo>
                <a:cubicBezTo>
                  <a:pt x="227837" y="-7034"/>
                  <a:pt x="369370" y="34127"/>
                  <a:pt x="497471" y="0"/>
                </a:cubicBezTo>
                <a:cubicBezTo>
                  <a:pt x="514779" y="619"/>
                  <a:pt x="529567" y="14341"/>
                  <a:pt x="528918" y="31447"/>
                </a:cubicBezTo>
                <a:cubicBezTo>
                  <a:pt x="542594" y="73064"/>
                  <a:pt x="524790" y="101988"/>
                  <a:pt x="528918" y="157234"/>
                </a:cubicBezTo>
                <a:cubicBezTo>
                  <a:pt x="533882" y="173178"/>
                  <a:pt x="514414" y="187927"/>
                  <a:pt x="497471" y="188681"/>
                </a:cubicBezTo>
                <a:cubicBezTo>
                  <a:pt x="349886" y="204330"/>
                  <a:pt x="242075" y="184511"/>
                  <a:pt x="31447" y="188681"/>
                </a:cubicBezTo>
                <a:cubicBezTo>
                  <a:pt x="14536" y="190307"/>
                  <a:pt x="1521" y="172164"/>
                  <a:pt x="0" y="157234"/>
                </a:cubicBezTo>
                <a:cubicBezTo>
                  <a:pt x="-13983" y="126140"/>
                  <a:pt x="8202" y="66446"/>
                  <a:pt x="0" y="31447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533174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C78C4-99BF-128C-2BCF-59FCDDFB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1EFAE-3482-CFE0-D181-F6411FDF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Integrate Semantic Analysis w/ 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98B7E-CA48-BA32-6615-978A42BAC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5302941"/>
            <a:ext cx="1212127" cy="155505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C6C96-AA0A-8911-D0E9-09184D0B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1" y="1675227"/>
            <a:ext cx="8832558" cy="4394199"/>
          </a:xfrm>
          <a:prstGeom prst="rect">
            <a:avLst/>
          </a:prstGeom>
        </p:spPr>
      </p:pic>
      <p:sp>
        <p:nvSpPr>
          <p:cNvPr id="3" name="AutoShape 2" descr="Death Note L Lawliet Red Chair Official Figure Japan Anime Collectible Rare - Picture 1 of 8">
            <a:extLst>
              <a:ext uri="{FF2B5EF4-FFF2-40B4-BE49-F238E27FC236}">
                <a16:creationId xmlns:a16="http://schemas.microsoft.com/office/drawing/2014/main" id="{253D0825-6FAE-365E-8882-E2A580C7B5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46A3C-7138-D523-5445-D0C40DCA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4942" y="5613803"/>
            <a:ext cx="885030" cy="12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48BD7-9698-3EFE-C50E-2A956BF5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4" y="219234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Dunnit</a:t>
            </a:r>
            <a:r>
              <a:rPr lang="en-US" dirty="0"/>
              <a:t>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9A002-244B-91F7-9365-D2B5372A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53" y="219234"/>
            <a:ext cx="5972349" cy="6456591"/>
          </a:xfrm>
          <a:prstGeom prst="rect">
            <a:avLst/>
          </a:prstGeom>
        </p:spPr>
      </p:pic>
      <p:pic>
        <p:nvPicPr>
          <p:cNvPr id="9218" name="Picture 2" descr="Buy SEGA Lord El-Melloi II's Case Files {Rail Zeppelin} Grace Note SPM ...">
            <a:extLst>
              <a:ext uri="{FF2B5EF4-FFF2-40B4-BE49-F238E27FC236}">
                <a16:creationId xmlns:a16="http://schemas.microsoft.com/office/drawing/2014/main" id="{FA44A317-0922-46CB-1BCA-97320B8A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523" y="-2464642"/>
            <a:ext cx="11824341" cy="118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F815F0-5ED2-EEFE-3738-C37F254DC043}"/>
              </a:ext>
            </a:extLst>
          </p:cNvPr>
          <p:cNvGrpSpPr/>
          <p:nvPr/>
        </p:nvGrpSpPr>
        <p:grpSpPr>
          <a:xfrm>
            <a:off x="327991" y="1868556"/>
            <a:ext cx="5891662" cy="4283765"/>
            <a:chOff x="327991" y="1868556"/>
            <a:chExt cx="5891662" cy="4283765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6AC8C041-D5AF-F5A9-AE91-D29079DB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2" b="20284"/>
            <a:stretch/>
          </p:blipFill>
          <p:spPr>
            <a:xfrm>
              <a:off x="327993" y="1868556"/>
              <a:ext cx="5891660" cy="42837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Content Placeholder 6">
              <a:extLst>
                <a:ext uri="{FF2B5EF4-FFF2-40B4-BE49-F238E27FC236}">
                  <a16:creationId xmlns:a16="http://schemas.microsoft.com/office/drawing/2014/main" id="{AB68FB3D-0E3B-2FBE-D8C3-282033DF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977"/>
            <a:stretch/>
          </p:blipFill>
          <p:spPr>
            <a:xfrm>
              <a:off x="327991" y="1947363"/>
              <a:ext cx="5891660" cy="31240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C1F63-98C1-F755-A79E-EC22C78CA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22188" r="26422" b="20124"/>
          <a:stretch/>
        </p:blipFill>
        <p:spPr>
          <a:xfrm>
            <a:off x="6892833" y="1654630"/>
            <a:ext cx="3727268" cy="3727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99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87C43-41A0-ADB6-4A1F-5117710C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Prep Time</a:t>
            </a:r>
          </a:p>
        </p:txBody>
      </p:sp>
      <p:pic>
        <p:nvPicPr>
          <p:cNvPr id="1026" name="Picture 2" descr="Batman Logo Transparent Background Png on pnghq.com">
            <a:extLst>
              <a:ext uri="{FF2B5EF4-FFF2-40B4-BE49-F238E27FC236}">
                <a16:creationId xmlns:a16="http://schemas.microsoft.com/office/drawing/2014/main" id="{C478F7DC-C28F-7A20-339B-A35D1033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04" r="40096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97DD89C-6EB7-3BAF-DFC2-16D972C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14615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Background</a:t>
            </a:r>
          </a:p>
          <a:p>
            <a:pPr lvl="1"/>
            <a:r>
              <a:rPr lang="en-US" sz="2000" b="0" i="1" dirty="0">
                <a:effectLst/>
              </a:rPr>
              <a:t>"1 in 3 nurses experience workplace violence annually"</a:t>
            </a:r>
            <a:r>
              <a:rPr lang="en-US" sz="2000" b="0" i="0" dirty="0">
                <a:effectLst/>
              </a:rPr>
              <a:t> </a:t>
            </a:r>
            <a:endParaRPr lang="en-US" sz="2000" dirty="0"/>
          </a:p>
          <a:p>
            <a:r>
              <a:rPr lang="en-US" sz="2000" dirty="0"/>
              <a:t>Why This Project?</a:t>
            </a:r>
          </a:p>
          <a:p>
            <a:pPr lvl="1"/>
            <a:r>
              <a:rPr lang="en-US" sz="2000" b="1" dirty="0"/>
              <a:t>Safety</a:t>
            </a:r>
            <a:r>
              <a:rPr lang="en-US" sz="2000" dirty="0"/>
              <a:t>: Protect staff/patients</a:t>
            </a:r>
          </a:p>
          <a:p>
            <a:pPr lvl="1"/>
            <a:r>
              <a:rPr lang="en-US" sz="2000" b="1" dirty="0"/>
              <a:t>Prevention</a:t>
            </a:r>
            <a:r>
              <a:rPr lang="en-US" sz="2000" dirty="0"/>
              <a:t>: Identify high-risk scenarios</a:t>
            </a:r>
          </a:p>
          <a:p>
            <a:pPr lvl="1"/>
            <a:r>
              <a:rPr lang="en-US" sz="2000" b="1" dirty="0"/>
              <a:t>Action</a:t>
            </a:r>
            <a:r>
              <a:rPr lang="en-US" sz="2000" dirty="0"/>
              <a:t>: Advocate for policy changes</a:t>
            </a:r>
          </a:p>
          <a:p>
            <a:r>
              <a:rPr lang="en-US" sz="2000" dirty="0"/>
              <a:t>What We Did?</a:t>
            </a:r>
          </a:p>
          <a:p>
            <a:pPr lvl="1"/>
            <a:r>
              <a:rPr lang="en-US" sz="2000" b="0" i="0" dirty="0">
                <a:effectLst/>
              </a:rPr>
              <a:t>Data Preprocessing → ML → EDA → ML/Semantic Analysis → Policy Recommendations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39089-B3B4-6B29-F675-62FC7E41EA8A}"/>
              </a:ext>
            </a:extLst>
          </p:cNvPr>
          <p:cNvSpPr txBox="1"/>
          <p:nvPr/>
        </p:nvSpPr>
        <p:spPr>
          <a:xfrm>
            <a:off x="1420000" y="6642900"/>
            <a:ext cx="9348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https://edition.pagesuite.com/popovers/dynamic_article_popover.aspx?artguid=621e2c49-cc12-4c9d-ae5a-256f585eb81e&amp;appcode=BOSGLO&amp;eguid=a36d36f8-c987-4b93-81a1-d378a73f20d7&amp;pnum=106#</a:t>
            </a:r>
          </a:p>
        </p:txBody>
      </p:sp>
    </p:spTree>
    <p:extLst>
      <p:ext uri="{BB962C8B-B14F-4D97-AF65-F5344CB8AC3E}">
        <p14:creationId xmlns:p14="http://schemas.microsoft.com/office/powerpoint/2010/main" val="57336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FABBDD-BEEB-47CC-9DC2-83E0BCD1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14A10-F6FE-46B8-9F62-D17079044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9D6573-DAA5-4FC7-9CC6-80FFE6371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300304-8097-4497-B7D7-CF98A9A74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6BEB36-8C72-450B-A22A-48D54766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8BC9E3-E539-449C-B557-4074751AE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4FC277-4245-45E3-A41E-BE1CFF33C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809733-8C6A-22E1-288E-6FCDA0E1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323" y="285129"/>
            <a:ext cx="7178026" cy="1489128"/>
          </a:xfrm>
        </p:spPr>
        <p:txBody>
          <a:bodyPr anchor="b">
            <a:normAutofit/>
          </a:bodyPr>
          <a:lstStyle/>
          <a:p>
            <a:r>
              <a:rPr lang="en-US" sz="3600" dirty="0"/>
              <a:t>Guilty As Charged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1FCB-9E37-D1E1-D924-3FFDB800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943" y="2151017"/>
            <a:ext cx="7178026" cy="36772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Most-impacted healthcare professions: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nurse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Healthcare settings that have higher rates of physical violence and/or verbal violence: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clinical unit (ED/ER &amp; BC)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Specific clinical/situational factors that appear to increase risk of violence: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communication breakdowns, mental health challenges, and resource limitations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Policy Recommendations: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De-escalation Training </a:t>
            </a:r>
            <a:r>
              <a:rPr lang="en-US" sz="1600"/>
              <a:t>for Staff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Have Mental Health Professionals in High-Risk Units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Boost Staffing and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67927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D20A3-1B61-C38C-D3D6-C8362F63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Case Closed?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4D86-BE38-7DB6-DB78-349E093B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Analysis: SMOTE for Oversampling</a:t>
            </a:r>
          </a:p>
          <a:p>
            <a:r>
              <a:rPr lang="en-US" sz="1800" dirty="0"/>
              <a:t>Response &amp; Support</a:t>
            </a:r>
          </a:p>
          <a:p>
            <a:r>
              <a:rPr lang="en-US" sz="1800" dirty="0"/>
              <a:t>Building a Safer Workplace</a:t>
            </a:r>
          </a:p>
        </p:txBody>
      </p:sp>
      <p:pic>
        <p:nvPicPr>
          <p:cNvPr id="5" name="Picture 4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1806A88D-2D4D-A5E9-5BC0-B03C16B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2729397"/>
            <a:ext cx="3838967" cy="3483864"/>
          </a:xfrm>
          <a:prstGeom prst="rect">
            <a:avLst/>
          </a:prstGeom>
        </p:spPr>
      </p:pic>
      <p:pic>
        <p:nvPicPr>
          <p:cNvPr id="7" name="Picture 6" descr="A pie chart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549D68DF-95F8-ACC7-9922-99B50BFFE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6" y="2729397"/>
            <a:ext cx="464515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ifying glass - free icon">
            <a:extLst>
              <a:ext uri="{FF2B5EF4-FFF2-40B4-BE49-F238E27FC236}">
                <a16:creationId xmlns:a16="http://schemas.microsoft.com/office/drawing/2014/main" id="{C5E56A42-40B6-3E0C-ABAF-F8B66158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785" y="538876"/>
            <a:ext cx="8999655" cy="89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ACB2E-330F-3CFE-12E5-A7699D6F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Clues Collected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F552-61A9-3E8C-083E-E3C0F288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What’s in the Dataset?</a:t>
            </a:r>
          </a:p>
          <a:p>
            <a:pPr lvl="1"/>
            <a:r>
              <a:rPr lang="en-US" sz="2000" dirty="0"/>
              <a:t>1517 incidents from 2024 to 2025</a:t>
            </a:r>
          </a:p>
          <a:p>
            <a:pPr lvl="1"/>
            <a:r>
              <a:rPr lang="en-US" sz="2000" dirty="0"/>
              <a:t> Key Columns: </a:t>
            </a:r>
          </a:p>
          <a:p>
            <a:pPr lvl="2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`Event date`, `Facility Type`, `Department/Office Incident Took Place`, `Occupational Category of Person Affected`, `Aggressor`, `Type of Violence`, `Severity of Assault`, `Primary Contributing Factors`, `Primary Assault Description`, `Assault Description`, `Response Action Taken`</a:t>
            </a:r>
          </a:p>
          <a:p>
            <a:r>
              <a:rPr lang="en-US" sz="2000" dirty="0"/>
              <a:t>What do We Focus?</a:t>
            </a:r>
          </a:p>
          <a:p>
            <a:pPr lvl="1"/>
            <a:r>
              <a:rPr lang="en-US" sz="2000" dirty="0"/>
              <a:t>Predict severity, identifying high-risk roles/locations, and extracting hidden themes from incident narratives</a:t>
            </a:r>
          </a:p>
        </p:txBody>
      </p:sp>
    </p:spTree>
    <p:extLst>
      <p:ext uri="{BB962C8B-B14F-4D97-AF65-F5344CB8AC3E}">
        <p14:creationId xmlns:p14="http://schemas.microsoft.com/office/powerpoint/2010/main" val="275191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28F2C-F2E0-2E01-5991-09777E2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Dunnit?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5A9D8-DB63-4AEA-7A31-2B997611B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421237"/>
            <a:ext cx="7519405" cy="601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9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21EBB-E63D-4926-E3EB-354CD0EB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411B-7438-ED2A-0E12-EF8FBE23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214530"/>
            <a:ext cx="4284418" cy="321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Who Dunnit?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BF8E51D-CE96-BB7D-4B11-E82FBB99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227"/>
          <a:stretch/>
        </p:blipFill>
        <p:spPr>
          <a:xfrm>
            <a:off x="1155556" y="637761"/>
            <a:ext cx="9889765" cy="557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4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BDE288AB-1C46-ECD3-FC83-B517C6400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>
          <a:xfrm>
            <a:off x="4207933" y="963437"/>
            <a:ext cx="7347537" cy="4932101"/>
          </a:xfrm>
          <a:prstGeom prst="rect">
            <a:avLst/>
          </a:prstGeom>
        </p:spPr>
      </p:pic>
      <p:pic>
        <p:nvPicPr>
          <p:cNvPr id="1026" name="Picture 2" descr="Premium Vector | Hat and pipe icon in simple style isolated on white ...">
            <a:extLst>
              <a:ext uri="{FF2B5EF4-FFF2-40B4-BE49-F238E27FC236}">
                <a16:creationId xmlns:a16="http://schemas.microsoft.com/office/drawing/2014/main" id="{813B2C6B-4C99-AD55-4C12-75D4EAC3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84" y="3569163"/>
            <a:ext cx="2551051" cy="25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olor White - Blind Facts">
            <a:extLst>
              <a:ext uri="{FF2B5EF4-FFF2-40B4-BE49-F238E27FC236}">
                <a16:creationId xmlns:a16="http://schemas.microsoft.com/office/drawing/2014/main" id="{9EB80047-69C2-010D-7AA6-D8AF4721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0" y="0"/>
            <a:ext cx="324967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53E30-6DFF-9FE7-8E20-B378BC86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54" y="140163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Dunnit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971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8CE46-5128-FCC5-E90E-CF0303B1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25514-795E-A7CF-0C5A-C4D52FC7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When Dunnit?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Download Footprints Clipart Transparent Background - Transparent ...">
            <a:extLst>
              <a:ext uri="{FF2B5EF4-FFF2-40B4-BE49-F238E27FC236}">
                <a16:creationId xmlns:a16="http://schemas.microsoft.com/office/drawing/2014/main" id="{89BECBE7-BD8C-CBC6-469C-8152C818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7509">
            <a:off x="121325" y="2662147"/>
            <a:ext cx="12192000" cy="24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AD934F1-3B89-AF69-CC0B-5F6750D7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91003"/>
            <a:ext cx="5614416" cy="35090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7489C-260A-0855-EDD2-6FCDE640E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68201"/>
            <a:ext cx="5614416" cy="33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7F170-CD94-17DF-88FD-4E871AF3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B7894-BFB7-18A3-5DFD-EB5AA0D5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When Dunnit?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14CE9E-AAE2-0AD5-EA78-DE639E08D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46" y="1675227"/>
            <a:ext cx="73543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011DA-F2A2-6568-440B-242027A3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CCCA8-9036-D4D1-EF4C-2DD44A2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When Dunnit?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4DAC2F-A565-700F-4766-D5155931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3" y="849337"/>
            <a:ext cx="4293310" cy="1487480"/>
          </a:xfrm>
        </p:spPr>
        <p:txBody>
          <a:bodyPr>
            <a:normAutofit/>
          </a:bodyPr>
          <a:lstStyle/>
          <a:p>
            <a:r>
              <a:rPr lang="en-US" sz="1600" dirty="0"/>
              <a:t>Rainy Day Blues?</a:t>
            </a:r>
          </a:p>
          <a:p>
            <a:r>
              <a:rPr lang="en-US" sz="1600" dirty="0"/>
              <a:t>Seasonal Affective Disorder (SAD)?</a:t>
            </a:r>
          </a:p>
          <a:p>
            <a:r>
              <a:rPr lang="en-US" sz="1600" dirty="0"/>
              <a:t>……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D9621-AB41-3BB2-4CB9-466E7864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4018" b="1"/>
          <a:stretch/>
        </p:blipFill>
        <p:spPr>
          <a:xfrm>
            <a:off x="6673773" y="2572677"/>
            <a:ext cx="4940444" cy="35834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4BF03F-8410-1836-883B-C7EEAFC4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2" b="1"/>
          <a:stretch/>
        </p:blipFill>
        <p:spPr>
          <a:xfrm>
            <a:off x="724114" y="2572677"/>
            <a:ext cx="4949348" cy="35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1763</Words>
  <Application>Microsoft Office PowerPoint</Application>
  <PresentationFormat>Widescreen</PresentationFormat>
  <Paragraphs>208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Meiryo</vt:lpstr>
      <vt:lpstr>PingFangSC-Regular</vt:lpstr>
      <vt:lpstr>Aptos</vt:lpstr>
      <vt:lpstr>Aptos Display</vt:lpstr>
      <vt:lpstr>Arial</vt:lpstr>
      <vt:lpstr>Calibri</vt:lpstr>
      <vt:lpstr>Courier New</vt:lpstr>
      <vt:lpstr>Office Theme</vt:lpstr>
      <vt:lpstr>Case File: Cracking the Code of Workplace Violence in Hospital</vt:lpstr>
      <vt:lpstr>Prep Time</vt:lpstr>
      <vt:lpstr>Clues Collected</vt:lpstr>
      <vt:lpstr>Who Dunnit?</vt:lpstr>
      <vt:lpstr>Who Dunnit?</vt:lpstr>
      <vt:lpstr>When Dunnit?</vt:lpstr>
      <vt:lpstr>When Dunnit?</vt:lpstr>
      <vt:lpstr>When Dunnit?</vt:lpstr>
      <vt:lpstr>When Dunnit?</vt:lpstr>
      <vt:lpstr>When Dunnit?</vt:lpstr>
      <vt:lpstr>How Dunnit?</vt:lpstr>
      <vt:lpstr>(PLACEHOLDER) The Detective’s Toolkit (ML)</vt:lpstr>
      <vt:lpstr>PowerPoint Presentation</vt:lpstr>
      <vt:lpstr>The Cryptic Messages (Semantic Analysis)</vt:lpstr>
      <vt:lpstr>The Cryptic Messages (Semantic Analysis)</vt:lpstr>
      <vt:lpstr>The Cryptic Messages (Semantic Analysis)</vt:lpstr>
      <vt:lpstr>Integrate Semantic Analysis w/ ML</vt:lpstr>
      <vt:lpstr>Integrate Semantic Analysis w/ ML</vt:lpstr>
      <vt:lpstr>Why Dunnit? </vt:lpstr>
      <vt:lpstr>Guilty As Charged</vt:lpstr>
      <vt:lpstr>Case Closed?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Yueheng Yuan</dc:creator>
  <cp:lastModifiedBy>Yueheng Yuan</cp:lastModifiedBy>
  <cp:revision>102</cp:revision>
  <dcterms:created xsi:type="dcterms:W3CDTF">2025-04-16T01:44:16Z</dcterms:created>
  <dcterms:modified xsi:type="dcterms:W3CDTF">2025-06-18T00:27:17Z</dcterms:modified>
</cp:coreProperties>
</file>